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sldIdLst>
    <p:sldId id="256" r:id="rId2"/>
    <p:sldId id="332" r:id="rId3"/>
    <p:sldId id="382" r:id="rId4"/>
    <p:sldId id="375" r:id="rId5"/>
    <p:sldId id="257" r:id="rId6"/>
    <p:sldId id="258" r:id="rId7"/>
    <p:sldId id="290" r:id="rId8"/>
    <p:sldId id="364" r:id="rId9"/>
    <p:sldId id="365" r:id="rId10"/>
    <p:sldId id="259" r:id="rId11"/>
    <p:sldId id="366" r:id="rId12"/>
    <p:sldId id="367" r:id="rId13"/>
    <p:sldId id="368" r:id="rId14"/>
    <p:sldId id="369" r:id="rId15"/>
    <p:sldId id="363" r:id="rId16"/>
    <p:sldId id="370" r:id="rId17"/>
    <p:sldId id="281" r:id="rId18"/>
    <p:sldId id="352" r:id="rId19"/>
    <p:sldId id="333" r:id="rId20"/>
    <p:sldId id="355" r:id="rId21"/>
    <p:sldId id="383" r:id="rId22"/>
    <p:sldId id="384" r:id="rId23"/>
    <p:sldId id="334" r:id="rId24"/>
    <p:sldId id="354" r:id="rId25"/>
    <p:sldId id="261" r:id="rId26"/>
    <p:sldId id="289" r:id="rId27"/>
    <p:sldId id="351" r:id="rId28"/>
    <p:sldId id="283" r:id="rId29"/>
    <p:sldId id="284" r:id="rId30"/>
    <p:sldId id="285" r:id="rId31"/>
    <p:sldId id="287" r:id="rId32"/>
    <p:sldId id="286" r:id="rId33"/>
    <p:sldId id="288" r:id="rId34"/>
    <p:sldId id="371" r:id="rId35"/>
    <p:sldId id="372" r:id="rId36"/>
    <p:sldId id="359" r:id="rId37"/>
    <p:sldId id="360" r:id="rId38"/>
    <p:sldId id="353" r:id="rId39"/>
    <p:sldId id="262" r:id="rId40"/>
    <p:sldId id="291" r:id="rId41"/>
    <p:sldId id="263" r:id="rId42"/>
    <p:sldId id="335" r:id="rId43"/>
    <p:sldId id="324" r:id="rId44"/>
    <p:sldId id="325" r:id="rId45"/>
    <p:sldId id="326" r:id="rId46"/>
    <p:sldId id="339" r:id="rId47"/>
    <p:sldId id="340" r:id="rId48"/>
    <p:sldId id="336" r:id="rId49"/>
    <p:sldId id="337" r:id="rId50"/>
    <p:sldId id="341" r:id="rId51"/>
    <p:sldId id="338" r:id="rId52"/>
    <p:sldId id="328" r:id="rId53"/>
    <p:sldId id="269" r:id="rId54"/>
    <p:sldId id="292" r:id="rId55"/>
    <p:sldId id="342" r:id="rId56"/>
    <p:sldId id="270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276" r:id="rId65"/>
    <p:sldId id="293" r:id="rId66"/>
    <p:sldId id="323" r:id="rId67"/>
    <p:sldId id="356" r:id="rId68"/>
    <p:sldId id="277" r:id="rId69"/>
    <p:sldId id="357" r:id="rId70"/>
    <p:sldId id="362" r:id="rId71"/>
    <p:sldId id="329" r:id="rId72"/>
    <p:sldId id="330" r:id="rId73"/>
    <p:sldId id="358" r:id="rId74"/>
    <p:sldId id="278" r:id="rId75"/>
    <p:sldId id="295" r:id="rId76"/>
    <p:sldId id="331" r:id="rId77"/>
    <p:sldId id="350" r:id="rId78"/>
    <p:sldId id="373" r:id="rId79"/>
    <p:sldId id="374" r:id="rId80"/>
    <p:sldId id="279" r:id="rId81"/>
    <p:sldId id="308" r:id="rId82"/>
    <p:sldId id="299" r:id="rId83"/>
    <p:sldId id="300" r:id="rId84"/>
    <p:sldId id="301" r:id="rId85"/>
    <p:sldId id="302" r:id="rId86"/>
    <p:sldId id="303" r:id="rId87"/>
    <p:sldId id="306" r:id="rId88"/>
    <p:sldId id="307" r:id="rId89"/>
    <p:sldId id="304" r:id="rId90"/>
    <p:sldId id="296" r:id="rId91"/>
    <p:sldId id="309" r:id="rId92"/>
    <p:sldId id="310" r:id="rId93"/>
    <p:sldId id="311" r:id="rId94"/>
    <p:sldId id="312" r:id="rId95"/>
    <p:sldId id="313" r:id="rId96"/>
    <p:sldId id="314" r:id="rId97"/>
    <p:sldId id="315" r:id="rId98"/>
    <p:sldId id="316" r:id="rId99"/>
    <p:sldId id="317" r:id="rId100"/>
    <p:sldId id="318" r:id="rId101"/>
    <p:sldId id="376" r:id="rId102"/>
    <p:sldId id="377" r:id="rId103"/>
    <p:sldId id="378" r:id="rId104"/>
    <p:sldId id="379" r:id="rId105"/>
    <p:sldId id="380" r:id="rId106"/>
    <p:sldId id="297" r:id="rId107"/>
    <p:sldId id="298" r:id="rId108"/>
    <p:sldId id="381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799" autoAdjust="0"/>
  </p:normalViewPr>
  <p:slideViewPr>
    <p:cSldViewPr snapToGrid="0" snapToObjects="1">
      <p:cViewPr varScale="1">
        <p:scale>
          <a:sx n="87" d="100"/>
          <a:sy n="87" d="100"/>
        </p:scale>
        <p:origin x="23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B7DB8-3960-4C86-B83A-F66B148A90B8}" type="datetimeFigureOut">
              <a:rPr lang="ro-RO" smtClean="0"/>
              <a:t>21.04.2026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CB839-75C5-4117-A17A-A64DBE2B80F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8963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76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Data inceput la drum este data la care a intrat in vigoare HCL.</a:t>
            </a:r>
          </a:p>
          <a:p>
            <a:r>
              <a:rPr lang="ro-RO" dirty="0" smtClean="0"/>
              <a:t>Daca un drum</a:t>
            </a:r>
            <a:r>
              <a:rPr lang="ro-RO" baseline="0" dirty="0" smtClean="0"/>
              <a:t> are mai multe tronsoane, pentru a modifica un tronson trebuie sterse toate tronsoanele adăugate de dupa el.</a:t>
            </a:r>
          </a:p>
          <a:p>
            <a:r>
              <a:rPr lang="ro-RO" dirty="0" smtClean="0"/>
              <a:t>Se</a:t>
            </a:r>
            <a:r>
              <a:rPr lang="ro-RO" baseline="0" dirty="0" smtClean="0"/>
              <a:t> recomanda sa folositi tronsoane la drumurile care se intrerup sau la drumuri complexe!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41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55864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44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1903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47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78580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48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269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49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5418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52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8917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Se recomanda max</a:t>
            </a:r>
            <a:r>
              <a:rPr lang="ro-RO" baseline="0" dirty="0" smtClean="0"/>
              <a:t> 150 de adrese pe actiune.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56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81535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66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3752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Se vor exemplifica si modurile de vizualizare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67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2469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69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674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24826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72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62070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76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180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2271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Ce este o schiță? Schița este versiunea de lucru a unei acțiuni. Este locul unde Referentul pregătește totul înainte ca Supervizorul să verifice și să aprobe. Gândește‑te la schiță ca la un draft, o ciornă, o lucrare în pregătire</a:t>
            </a:r>
          </a:p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4490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2772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7010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0625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27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64011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B839-75C5-4117-A17A-A64DBE2B80FF}" type="slidenum">
              <a:rPr lang="ro-RO" smtClean="0"/>
              <a:t>33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171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386"/>
            <a:ext cx="8229600" cy="762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 Bar"/>
          <p:cNvSpPr>
            <a:spLocks noGrp="1"/>
          </p:cNvSpPr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1A2B4A"/>
          </a:solidFill>
          <a:ln>
            <a:noFill/>
          </a:ln>
        </p:spPr>
        <p:txBody>
          <a:bodyPr/>
          <a:lstStyle/>
          <a:p>
            <a:endParaRPr lang="ro-RO"/>
          </a:p>
        </p:txBody>
      </p:sp>
      <p:sp>
        <p:nvSpPr>
          <p:cNvPr id="101" name="Accent Line"/>
          <p:cNvSpPr>
            <a:spLocks noGrp="1"/>
          </p:cNvSpPr>
          <p:nvPr userDrawn="1"/>
        </p:nvSpPr>
        <p:spPr>
          <a:xfrm>
            <a:off x="0" y="1066800"/>
            <a:ext cx="9144000" cy="762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/>
          <a:lstStyle/>
          <a:p>
            <a:endParaRPr lang="ro-R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 kern="1200">
                <a:solidFill>
                  <a:srgbClr val="FFFFFF"/>
                </a:solidFill>
                <a:latin typeface="Trebuchet MS"/>
              </a:defRPr>
            </a:lvl1pPr>
          </a:lstStyle>
          <a:p>
            <a:r>
              <a:rPr lang="ro-RO" dirty="0" smtClean="0"/>
              <a:t>                        </a:t>
            </a: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83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1850" y="6169025"/>
            <a:ext cx="15049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8q7BOCLYQw&amp;list=PLYWXQzC8an1bxSFDBcAoR9Yoo7qm0hWb9&amp;index=2&amp;pp=iAQB" TargetMode="External"/><Relationship Id="rId7" Type="http://schemas.openxmlformats.org/officeDocument/2006/relationships/hyperlink" Target="https://www.youtube.com/watch?v=aH3EF0HQHRs&amp;list=PLYWXQzC8an1bxSFDBcAoR9Yoo7qm0hWb9&amp;index=6&amp;pp=iAQB" TargetMode="External"/><Relationship Id="rId2" Type="http://schemas.openxmlformats.org/officeDocument/2006/relationships/hyperlink" Target="https://www.youtube.com/watch?v=uLhlZYbMZg8&amp;list=PLYWXQzC8an1bxSFDBcAoR9Yoo7qm0hWb9&amp;index=1&amp;pp=iAQ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aNk72Cgp50&amp;list=PLYWXQzC8an1bxSFDBcAoR9Yoo7qm0hWb9&amp;index=5&amp;pp=iAQB" TargetMode="External"/><Relationship Id="rId5" Type="http://schemas.openxmlformats.org/officeDocument/2006/relationships/hyperlink" Target="https://www.youtube.com/watch?v=duKnqHLMchE&amp;list=PLYWXQzC8an1bxSFDBcAoR9Yoo7qm0hWb9&amp;index=4&amp;pp=iAQB" TargetMode="External"/><Relationship Id="rId4" Type="http://schemas.openxmlformats.org/officeDocument/2006/relationships/hyperlink" Target="https://www.youtube.com/watch?v=dT7maxrddXE&amp;list=PLYWXQzC8an1bxSFDBcAoR9Yoo7qm0hWb9&amp;index=3&amp;pp=iAQB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kg9kDErENA&amp;list=PLYWXQzC8an1bxSFDBcAoR9Yoo7qm0hWb9&amp;index=8&amp;pp=iAQB0gcJCdMKAYcqIYzv" TargetMode="External"/><Relationship Id="rId7" Type="http://schemas.openxmlformats.org/officeDocument/2006/relationships/hyperlink" Target="https://www.youtube.com/watch?v=BvQINomPm2I&amp;list=PLYWXQzC8an1bxSFDBcAoR9Yoo7qm0hWb9&amp;index=12&amp;pp=iAQB" TargetMode="External"/><Relationship Id="rId2" Type="http://schemas.openxmlformats.org/officeDocument/2006/relationships/hyperlink" Target="https://www.youtube.com/watch?v=51gicGkRMeE&amp;list=PLYWXQzC8an1bxSFDBcAoR9Yoo7qm0hWb9&amp;index=7&amp;pp=iAQ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zXz75im4-g&amp;list=PLYWXQzC8an1bxSFDBcAoR9Yoo7qm0hWb9&amp;index=11&amp;pp=iAQB" TargetMode="External"/><Relationship Id="rId5" Type="http://schemas.openxmlformats.org/officeDocument/2006/relationships/hyperlink" Target="https://www.youtube.com/watch?v=Qwpmjc74AFI&amp;list=PLYWXQzC8an1bxSFDBcAoR9Yoo7qm0hWb9&amp;index=10&amp;pp=iAQB" TargetMode="External"/><Relationship Id="rId4" Type="http://schemas.openxmlformats.org/officeDocument/2006/relationships/hyperlink" Target="https://www.youtube.com/watch?v=0nQtBqj_tlw&amp;list=PLYWXQzC8an1bxSFDBcAoR9Yoo7qm0hWb9&amp;index=9&amp;pp=iAQB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ImportDateValidare.webm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13" Type="http://schemas.openxmlformats.org/officeDocument/2006/relationships/slide" Target="slide92.xml"/><Relationship Id="rId18" Type="http://schemas.openxmlformats.org/officeDocument/2006/relationships/slide" Target="slide97.xml"/><Relationship Id="rId26" Type="http://schemas.openxmlformats.org/officeDocument/2006/relationships/slide" Target="slide105.xml"/><Relationship Id="rId3" Type="http://schemas.openxmlformats.org/officeDocument/2006/relationships/slide" Target="slide81.xml"/><Relationship Id="rId21" Type="http://schemas.openxmlformats.org/officeDocument/2006/relationships/slide" Target="slide100.xml"/><Relationship Id="rId7" Type="http://schemas.openxmlformats.org/officeDocument/2006/relationships/slide" Target="slide85.xml"/><Relationship Id="rId12" Type="http://schemas.openxmlformats.org/officeDocument/2006/relationships/slide" Target="slide91.xml"/><Relationship Id="rId17" Type="http://schemas.openxmlformats.org/officeDocument/2006/relationships/slide" Target="slide96.xml"/><Relationship Id="rId25" Type="http://schemas.openxmlformats.org/officeDocument/2006/relationships/slide" Target="slide104.xml"/><Relationship Id="rId2" Type="http://schemas.openxmlformats.org/officeDocument/2006/relationships/slide" Target="slide108.xml"/><Relationship Id="rId16" Type="http://schemas.openxmlformats.org/officeDocument/2006/relationships/slide" Target="slide95.xml"/><Relationship Id="rId20" Type="http://schemas.openxmlformats.org/officeDocument/2006/relationships/slide" Target="slide9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11" Type="http://schemas.openxmlformats.org/officeDocument/2006/relationships/slide" Target="slide90.xml"/><Relationship Id="rId24" Type="http://schemas.openxmlformats.org/officeDocument/2006/relationships/slide" Target="slide103.xml"/><Relationship Id="rId5" Type="http://schemas.openxmlformats.org/officeDocument/2006/relationships/slide" Target="slide83.xml"/><Relationship Id="rId15" Type="http://schemas.openxmlformats.org/officeDocument/2006/relationships/slide" Target="slide94.xml"/><Relationship Id="rId23" Type="http://schemas.openxmlformats.org/officeDocument/2006/relationships/slide" Target="slide102.xml"/><Relationship Id="rId10" Type="http://schemas.openxmlformats.org/officeDocument/2006/relationships/slide" Target="slide89.xml"/><Relationship Id="rId19" Type="http://schemas.openxmlformats.org/officeDocument/2006/relationships/slide" Target="slide98.xml"/><Relationship Id="rId4" Type="http://schemas.openxmlformats.org/officeDocument/2006/relationships/slide" Target="slide82.xml"/><Relationship Id="rId9" Type="http://schemas.openxmlformats.org/officeDocument/2006/relationships/slide" Target="slide88.xml"/><Relationship Id="rId14" Type="http://schemas.openxmlformats.org/officeDocument/2006/relationships/slide" Target="slide93.xml"/><Relationship Id="rId22" Type="http://schemas.openxmlformats.org/officeDocument/2006/relationships/slide" Target="slide10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slide" Target="slide10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solidFill>
                  <a:schemeClr val="accent1"/>
                </a:solidFill>
              </a:rPr>
              <a:t>Registrul </a:t>
            </a:r>
            <a:r>
              <a:rPr lang="pt-BR" sz="4000" b="1" dirty="0">
                <a:solidFill>
                  <a:schemeClr val="accent1"/>
                </a:solidFill>
              </a:rPr>
              <a:t>Electronic Național </a:t>
            </a:r>
            <a:r>
              <a:rPr lang="ro-RO" sz="4000" b="1" dirty="0" smtClean="0">
                <a:solidFill>
                  <a:schemeClr val="accent1"/>
                </a:solidFill>
              </a:rPr>
              <a:t>al </a:t>
            </a:r>
            <a:r>
              <a:rPr lang="pt-BR" sz="4000" b="1" dirty="0" smtClean="0">
                <a:solidFill>
                  <a:schemeClr val="accent1"/>
                </a:solidFill>
              </a:rPr>
              <a:t> Nomenclatur</a:t>
            </a:r>
            <a:r>
              <a:rPr lang="ro-RO" sz="4000" b="1" dirty="0" smtClean="0">
                <a:solidFill>
                  <a:schemeClr val="accent1"/>
                </a:solidFill>
              </a:rPr>
              <a:t>ii</a:t>
            </a:r>
            <a:r>
              <a:rPr lang="pt-BR" sz="4000" b="1" dirty="0" smtClean="0">
                <a:solidFill>
                  <a:schemeClr val="accent1"/>
                </a:solidFill>
              </a:rPr>
              <a:t> Stradal</a:t>
            </a:r>
            <a:r>
              <a:rPr lang="ro-RO" sz="4000" b="1" dirty="0" smtClean="0">
                <a:solidFill>
                  <a:schemeClr val="accent1"/>
                </a:solidFill>
              </a:rPr>
              <a:t>e</a:t>
            </a:r>
            <a:endParaRPr sz="40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5581" y="3923188"/>
            <a:ext cx="5172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 smtClean="0"/>
              <a:t>Sesiune de instruire pentru reprezentanții UAT-urilor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2891929" y="134166"/>
            <a:ext cx="2517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dirty="0" smtClean="0">
                <a:solidFill>
                  <a:schemeClr val="bg1"/>
                </a:solidFill>
              </a:rPr>
              <a:t> </a:t>
            </a:r>
            <a:r>
              <a:rPr lang="ro-RO" sz="4800" dirty="0" smtClean="0">
                <a:solidFill>
                  <a:schemeClr val="bg1"/>
                </a:solidFill>
              </a:rPr>
              <a:t>RENNS</a:t>
            </a:r>
            <a:endParaRPr lang="ro-RO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605"/>
            <a:ext cx="8229600" cy="503694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Rolul </a:t>
            </a:r>
            <a:r>
              <a:rPr lang="ro-RO" sz="3200" dirty="0"/>
              <a:t>Supervizorului în </a:t>
            </a:r>
            <a:r>
              <a:rPr lang="ro-RO" sz="3200" dirty="0" smtClean="0"/>
              <a:t>RENNS</a:t>
            </a:r>
            <a:r>
              <a:rPr lang="ro-RO" sz="3200" dirty="0"/>
              <a:t/>
            </a:r>
            <a:br>
              <a:rPr lang="ro-RO" sz="3200" dirty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1800"/>
            </a:pPr>
            <a:r>
              <a:rPr lang="ro-RO" dirty="0"/>
              <a:t>Supervizorul este utilizatorul responsabil cu </a:t>
            </a:r>
            <a:r>
              <a:rPr lang="ro-RO" b="1" dirty="0"/>
              <a:t>verificarea, validarea și finalizarea</a:t>
            </a:r>
            <a:r>
              <a:rPr lang="ro-RO" dirty="0"/>
              <a:t> acțiunilor introduse de Referent. El reprezintă nivelul de control și calitate în cadrul administrației publice locale și decide dacă o acțiune poate fi publicată în registru.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891"/>
            <a:ext cx="8229600" cy="694846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> </a:t>
            </a:r>
            <a:r>
              <a:rPr lang="ro-RO" dirty="0" smtClean="0"/>
              <a:t>  </a:t>
            </a:r>
            <a:r>
              <a:rPr lang="ro-RO" sz="2200" dirty="0" smtClean="0"/>
              <a:t>20</a:t>
            </a:r>
            <a:r>
              <a:rPr lang="ro-RO" sz="2200" dirty="0"/>
              <a:t>. Ce status poate urma după „Respins”?</a:t>
            </a:r>
            <a:br>
              <a:rPr lang="ro-RO" sz="2200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892" y="1600201"/>
            <a:ext cx="5194453" cy="2839598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Publicat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Aprobat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Anulat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Șters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823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2000" dirty="0"/>
              <a:t> </a:t>
            </a:r>
            <a:r>
              <a:rPr lang="ro-RO" sz="2000" dirty="0" smtClean="0"/>
              <a:t>     </a:t>
            </a:r>
            <a:br>
              <a:rPr lang="ro-RO" sz="2000" dirty="0" smtClean="0"/>
            </a:br>
            <a:r>
              <a:rPr lang="ro-RO" sz="2000" dirty="0"/>
              <a:t> </a:t>
            </a:r>
            <a:r>
              <a:rPr lang="ro-RO" sz="2000" dirty="0" smtClean="0"/>
              <a:t>     21</a:t>
            </a:r>
            <a:r>
              <a:rPr lang="ro-RO" sz="2000" dirty="0"/>
              <a:t>. Cine poate reinițializa o acțiune respinsă</a:t>
            </a:r>
            <a:r>
              <a:rPr lang="ro-RO" sz="2000" dirty="0" smtClean="0"/>
              <a:t>?</a:t>
            </a:r>
            <a:br>
              <a:rPr lang="ro-RO" sz="2000" dirty="0" smtClean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706" y="109342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ro-RO" sz="2000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Referentul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3" action="ppaction://hlinksldjump"/>
              </a:rPr>
              <a:t>B</a:t>
            </a:r>
            <a:r>
              <a:rPr lang="ro-RO" sz="1600" dirty="0">
                <a:hlinkClick r:id="rId3" action="ppaction://hlinksldjump"/>
              </a:rPr>
              <a:t>. </a:t>
            </a:r>
            <a:r>
              <a:rPr lang="ro-RO" sz="1600" dirty="0" smtClean="0">
                <a:hlinkClick r:id="rId3" action="ppaction://hlinksldjump"/>
              </a:rPr>
              <a:t>Supervizorul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C</a:t>
            </a:r>
            <a:r>
              <a:rPr lang="ro-RO" sz="1600" dirty="0">
                <a:hlinkClick r:id="rId2" action="ppaction://hlinksldjump"/>
              </a:rPr>
              <a:t>. Oricare dintre </a:t>
            </a:r>
            <a:r>
              <a:rPr lang="ro-RO" sz="1600" dirty="0" smtClean="0">
                <a:hlinkClick r:id="rId2" action="ppaction://hlinksldjump"/>
              </a:rPr>
              <a:t>ei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D</a:t>
            </a:r>
            <a:r>
              <a:rPr lang="ro-RO" sz="1600" dirty="0">
                <a:hlinkClick r:id="rId2" action="ppaction://hlinksldjump"/>
              </a:rPr>
              <a:t>. Administratorul ANCPI</a:t>
            </a:r>
            <a:endParaRPr lang="ro-RO" sz="1600" dirty="0"/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3769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012" y="189256"/>
            <a:ext cx="6235547" cy="780227"/>
          </a:xfrm>
        </p:spPr>
        <p:txBody>
          <a:bodyPr>
            <a:normAutofit/>
          </a:bodyPr>
          <a:lstStyle/>
          <a:p>
            <a:pPr algn="l"/>
            <a:r>
              <a:rPr lang="ro-RO" sz="2000" dirty="0"/>
              <a:t>22. Cine generează CUD și CUA?</a:t>
            </a:r>
            <a:br>
              <a:rPr lang="ro-RO" sz="2000" dirty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63" y="1409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Referentul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B</a:t>
            </a:r>
            <a:r>
              <a:rPr lang="ro-RO" sz="1600" dirty="0">
                <a:hlinkClick r:id="rId2" action="ppaction://hlinksldjump"/>
              </a:rPr>
              <a:t>. Supervizorul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C</a:t>
            </a:r>
            <a:r>
              <a:rPr lang="ro-RO" sz="1600" dirty="0">
                <a:hlinkClick r:id="rId2" action="ppaction://hlinksldjump"/>
              </a:rPr>
              <a:t>. Administratorul ANCPI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3" action="ppaction://hlinksldjump"/>
              </a:rPr>
              <a:t>D</a:t>
            </a:r>
            <a:r>
              <a:rPr lang="ro-RO" sz="1600" dirty="0">
                <a:hlinkClick r:id="rId3" action="ppaction://hlinksldjump"/>
              </a:rPr>
              <a:t>. Sistemul RENNS automat la publicare</a:t>
            </a:r>
            <a:endParaRPr lang="ro-RO" sz="1600" dirty="0"/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6451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2000" dirty="0" smtClean="0"/>
              <a:t>                        </a:t>
            </a:r>
            <a:br>
              <a:rPr lang="ro-RO" sz="2000" dirty="0" smtClean="0"/>
            </a:br>
            <a:r>
              <a:rPr lang="ro-RO" sz="2000" dirty="0"/>
              <a:t> </a:t>
            </a:r>
            <a:r>
              <a:rPr lang="ro-RO" sz="2000" dirty="0" smtClean="0"/>
              <a:t>   23</a:t>
            </a:r>
            <a:r>
              <a:rPr lang="ro-RO" sz="2000" dirty="0"/>
              <a:t>. Cine poate modifica o acțiune aflată în starea „Aprobat”?</a:t>
            </a:r>
            <a:br>
              <a:rPr lang="ro-RO" sz="2000" dirty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A. Referentul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   </a:t>
            </a:r>
            <a:r>
              <a:rPr lang="ro-RO" sz="1600" dirty="0"/>
              <a:t>	</a:t>
            </a:r>
            <a:r>
              <a:rPr lang="ro-RO" sz="1600" dirty="0" smtClean="0">
                <a:hlinkClick r:id="rId2" action="ppaction://hlinksldjump"/>
              </a:rPr>
              <a:t>B</a:t>
            </a:r>
            <a:r>
              <a:rPr lang="ro-RO" sz="1600" dirty="0">
                <a:hlinkClick r:id="rId2" action="ppaction://hlinksldjump"/>
              </a:rPr>
              <a:t>. Supervizorul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C. Administratorul </a:t>
            </a:r>
            <a:r>
              <a:rPr lang="ro-RO" sz="1600" dirty="0">
                <a:hlinkClick r:id="rId2" action="ppaction://hlinksldjump"/>
              </a:rPr>
              <a:t>ANCPI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3" action="ppaction://hlinksldjump"/>
              </a:rPr>
              <a:t>D. Nimeni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189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096" y="201386"/>
            <a:ext cx="7970704" cy="762000"/>
          </a:xfrm>
        </p:spPr>
        <p:txBody>
          <a:bodyPr>
            <a:normAutofit/>
          </a:bodyPr>
          <a:lstStyle/>
          <a:p>
            <a:pPr algn="l"/>
            <a:r>
              <a:rPr lang="ro-RO" sz="2000" dirty="0"/>
              <a:t>24. Importul de date este recomandat pentru:</a:t>
            </a:r>
            <a:br>
              <a:rPr lang="ro-RO" sz="2000" dirty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sz="20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Actualizări mici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 	</a:t>
            </a:r>
            <a:r>
              <a:rPr lang="ro-RO" sz="1600" dirty="0" smtClean="0">
                <a:hlinkClick r:id="rId3" action="ppaction://hlinksldjump"/>
              </a:rPr>
              <a:t>B</a:t>
            </a:r>
            <a:r>
              <a:rPr lang="ro-RO" sz="1600" dirty="0">
                <a:hlinkClick r:id="rId3" action="ppaction://hlinksldjump"/>
              </a:rPr>
              <a:t>. Încărcarea inițială a datelor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/>
              <a:t> </a:t>
            </a: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C</a:t>
            </a:r>
            <a:r>
              <a:rPr lang="ro-RO" sz="1600" dirty="0">
                <a:hlinkClick r:id="rId2" action="ppaction://hlinksldjump"/>
              </a:rPr>
              <a:t>. Modificări rapide ale numerelor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/>
              <a:t> </a:t>
            </a: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D</a:t>
            </a:r>
            <a:r>
              <a:rPr lang="ro-RO" sz="1600" dirty="0">
                <a:hlinkClick r:id="rId2" action="ppaction://hlinksldjump"/>
              </a:rPr>
              <a:t>. Corectarea vectorizării</a:t>
            </a:r>
            <a:endParaRPr lang="ro-RO" sz="1600" dirty="0"/>
          </a:p>
          <a:p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1257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521"/>
            <a:ext cx="8378328" cy="749930"/>
          </a:xfrm>
        </p:spPr>
        <p:txBody>
          <a:bodyPr>
            <a:normAutofit fontScale="90000"/>
          </a:bodyPr>
          <a:lstStyle/>
          <a:p>
            <a:pPr algn="l"/>
            <a:r>
              <a:rPr lang="ro-RO" sz="2000" dirty="0" smtClean="0"/>
              <a:t>25</a:t>
            </a:r>
            <a:r>
              <a:rPr lang="ro-RO" sz="2000" dirty="0"/>
              <a:t>. Ce se întâmplă cu o acțiune după ce Supervizorul o reinițializează?</a:t>
            </a:r>
            <a:br>
              <a:rPr lang="ro-RO" sz="2000" dirty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39" y="1985791"/>
            <a:ext cx="8229600" cy="3148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000" dirty="0" smtClean="0"/>
              <a:t>	</a:t>
            </a:r>
          </a:p>
          <a:p>
            <a:pPr marL="0" indent="0">
              <a:buNone/>
            </a:pPr>
            <a:r>
              <a:rPr lang="ro-RO" sz="2000" dirty="0"/>
              <a:t>	</a:t>
            </a:r>
            <a:r>
              <a:rPr lang="ro-RO" sz="1600" dirty="0" smtClean="0">
                <a:hlinkClick r:id="rId2" action="ppaction://hlinksldjump"/>
              </a:rPr>
              <a:t>A. Trece </a:t>
            </a:r>
            <a:r>
              <a:rPr lang="ro-RO" sz="1600" dirty="0">
                <a:hlinkClick r:id="rId2" action="ppaction://hlinksldjump"/>
              </a:rPr>
              <a:t>direct în starea „În lucru”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3" action="ppaction://hlinksldjump"/>
              </a:rPr>
              <a:t>B</a:t>
            </a:r>
            <a:r>
              <a:rPr lang="ro-RO" sz="1600" dirty="0">
                <a:hlinkClick r:id="rId3" action="ppaction://hlinksldjump"/>
              </a:rPr>
              <a:t>. Revine în starea „Schiță”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C</a:t>
            </a:r>
            <a:r>
              <a:rPr lang="ro-RO" sz="1600" dirty="0">
                <a:hlinkClick r:id="rId2" action="ppaction://hlinksldjump"/>
              </a:rPr>
              <a:t>. Este anulată automat </a:t>
            </a: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dirty="0" smtClean="0">
                <a:hlinkClick r:id="rId2" action="ppaction://hlinksldjump"/>
              </a:rPr>
              <a:t>D</a:t>
            </a:r>
            <a:r>
              <a:rPr lang="ro-RO" sz="1600" dirty="0">
                <a:hlinkClick r:id="rId2" action="ppaction://hlinksldjump"/>
              </a:rPr>
              <a:t>. Este publicată automat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4294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59" y="2936961"/>
            <a:ext cx="1619250" cy="552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9" y="1753968"/>
            <a:ext cx="3346594" cy="38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3184448"/>
            <a:ext cx="1619250" cy="552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036" y="1765653"/>
            <a:ext cx="3710400" cy="39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multumim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</a:t>
            </a:r>
            <a:r>
              <a:rPr lang="en-US" sz="2000" dirty="0" err="1"/>
              <a:t>participare</a:t>
            </a:r>
            <a:r>
              <a:rPr lang="en-US" sz="2000" dirty="0" smtClean="0"/>
              <a:t>!</a:t>
            </a:r>
            <a:r>
              <a:rPr lang="en-US" sz="2000" dirty="0"/>
              <a:t/>
            </a:r>
            <a:br>
              <a:rPr lang="en-US" sz="2000" dirty="0"/>
            </a:br>
            <a:endParaRPr lang="ro-R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ro-RO" sz="2400" b="1" dirty="0" smtClean="0">
                <a:solidFill>
                  <a:srgbClr val="7030A0"/>
                </a:solidFill>
              </a:rPr>
              <a:t>Vă </a:t>
            </a:r>
            <a:r>
              <a:rPr lang="ro-RO" sz="2400" b="1" dirty="0">
                <a:solidFill>
                  <a:srgbClr val="7030A0"/>
                </a:solidFill>
              </a:rPr>
              <a:t>dorim succes în utilizare platformei RENNS!</a:t>
            </a:r>
            <a:endParaRPr lang="en-US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31123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571" y="420611"/>
            <a:ext cx="7596130" cy="901413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/>
              <a:t>Ce face concret un </a:t>
            </a:r>
            <a:r>
              <a:rPr lang="fr-FR" sz="3200" dirty="0" err="1" smtClean="0"/>
              <a:t>Supervizor</a:t>
            </a:r>
            <a:r>
              <a:rPr lang="ro-RO" sz="3200" dirty="0" smtClean="0"/>
              <a:t>?</a:t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99571" y="1723470"/>
            <a:ext cx="7943161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Verifică </a:t>
            </a:r>
            <a:r>
              <a:rPr lang="ro-RO" altLang="ro-RO" sz="1600" dirty="0"/>
              <a:t>datele introduse de Referent, atât din punct de vedere formal (completare corectă) cât și logic (coerență, conformitate cu documentele legale</a:t>
            </a:r>
            <a:r>
              <a:rPr lang="ro-RO" altLang="ro-RO" sz="1600" dirty="0" smtClean="0"/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Aprobă </a:t>
            </a:r>
            <a:r>
              <a:rPr lang="ro-RO" altLang="ro-RO" sz="1600" dirty="0"/>
              <a:t>acțiunile (creare, modificare, dezmembrare, comasare, desființare), atunci când informațiile sunt corecte și complete</a:t>
            </a:r>
            <a:r>
              <a:rPr lang="ro-RO" altLang="ro-RO" sz="160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Respinge </a:t>
            </a:r>
            <a:r>
              <a:rPr lang="ro-RO" altLang="ro-RO" sz="1600" dirty="0"/>
              <a:t>acțiunile atunci când există erori, lipsuri sau neconcordanțe, trimițând schița înapoi la Referent pentru corecturi. </a:t>
            </a:r>
            <a:endParaRPr lang="ro-RO" altLang="ro-RO" sz="16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Reinițializează </a:t>
            </a:r>
            <a:r>
              <a:rPr lang="ro-RO" altLang="ro-RO" sz="1600" dirty="0"/>
              <a:t>acțiunile respinse, permițând reluarea fluxului după ce Referentul a făcut corecturile necesare</a:t>
            </a:r>
            <a:r>
              <a:rPr lang="ro-RO" altLang="ro-RO" sz="160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Anulează </a:t>
            </a:r>
            <a:r>
              <a:rPr lang="ro-RO" altLang="ro-RO" sz="1600" dirty="0"/>
              <a:t>definitiv acțiunile, atunci când acestea nu pot fi remediate sau nu respectă cerințele</a:t>
            </a:r>
            <a:r>
              <a:rPr lang="ro-RO" altLang="ro-RO" sz="160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Publică </a:t>
            </a:r>
            <a:r>
              <a:rPr lang="ro-RO" altLang="ro-RO" sz="1600" dirty="0"/>
              <a:t>acțiunile aprobate, făcându-le vizibile în registrul public. </a:t>
            </a:r>
            <a:endParaRPr lang="ro-RO" altLang="ro-RO" sz="16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Monitorizează fluxurile, având vizibilitate asupra stadiilor și istoricului acțiunilor.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600" dirty="0"/>
          </a:p>
        </p:txBody>
      </p:sp>
    </p:spTree>
    <p:extLst>
      <p:ext uri="{BB962C8B-B14F-4D97-AF65-F5344CB8AC3E}">
        <p14:creationId xmlns:p14="http://schemas.microsoft.com/office/powerpoint/2010/main" val="2113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95" y="120402"/>
            <a:ext cx="7474945" cy="893150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Ce NU </a:t>
            </a:r>
            <a:r>
              <a:rPr lang="fr-FR" sz="3200" dirty="0" err="1"/>
              <a:t>poate</a:t>
            </a:r>
            <a:r>
              <a:rPr lang="fr-FR" sz="3200" dirty="0"/>
              <a:t> face un </a:t>
            </a:r>
            <a:r>
              <a:rPr lang="fr-FR" sz="3200" dirty="0" err="1" smtClean="0"/>
              <a:t>Supervizor</a:t>
            </a:r>
            <a:r>
              <a:rPr lang="ro-RO" sz="3200" dirty="0" smtClean="0"/>
              <a:t>?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1600" dirty="0"/>
              <a:t>Nu poate crea sau edita schițe de drumuri sau numere administrative (acestea sunt responsabilități ale Referentului</a:t>
            </a:r>
            <a:r>
              <a:rPr lang="ro-RO" sz="1600" dirty="0" smtClean="0"/>
              <a:t>).</a:t>
            </a:r>
          </a:p>
          <a:p>
            <a:r>
              <a:rPr lang="ro-RO" sz="1600" dirty="0" smtClean="0"/>
              <a:t>Nu </a:t>
            </a:r>
            <a:r>
              <a:rPr lang="ro-RO" sz="1600" dirty="0"/>
              <a:t>poate modifica nomenclatoare (această atribuție aparține Administratorului ANCPI).</a:t>
            </a:r>
          </a:p>
        </p:txBody>
      </p:sp>
    </p:spTree>
    <p:extLst>
      <p:ext uri="{BB962C8B-B14F-4D97-AF65-F5344CB8AC3E}">
        <p14:creationId xmlns:p14="http://schemas.microsoft.com/office/powerpoint/2010/main" val="31466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Diferențe între roluri</a:t>
            </a: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620" y="1417638"/>
            <a:ext cx="4428602" cy="38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Analogie roluri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sz="1600" b="1" dirty="0"/>
              <a:t>Referentul</a:t>
            </a:r>
            <a:r>
              <a:rPr lang="ro-RO" sz="1600" dirty="0"/>
              <a:t> este „operatorul tehnic” care construiește și pregătește datele.</a:t>
            </a:r>
          </a:p>
          <a:p>
            <a:r>
              <a:rPr lang="ro-RO" sz="1600" b="1" dirty="0"/>
              <a:t>Supervizorul</a:t>
            </a:r>
            <a:r>
              <a:rPr lang="ro-RO" sz="1600" dirty="0"/>
              <a:t> este „controlorul de calitate” care verifică, aprobă și publică datele.</a:t>
            </a:r>
          </a:p>
          <a:p>
            <a:r>
              <a:rPr lang="ro-RO" sz="1600" dirty="0"/>
              <a:t>Împreună, ei asigură că informațiile din RENNS sunt corecte, complete și conforme cu documentele legale.</a:t>
            </a:r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122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Utilizator cu rol dublu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7783"/>
            <a:ext cx="8229600" cy="3756752"/>
          </a:xfrm>
        </p:spPr>
        <p:txBody>
          <a:bodyPr>
            <a:normAutofit fontScale="92500" lnSpcReduction="10000"/>
          </a:bodyPr>
          <a:lstStyle/>
          <a:p>
            <a:pPr algn="just">
              <a:defRPr sz="1800"/>
            </a:pPr>
            <a:r>
              <a:rPr lang="ro-RO" sz="2100" dirty="0"/>
              <a:t>Un utilizator cu rol dublu combină atribuțiile operaționale ale Referentului cu cele de verificare și validare ale </a:t>
            </a:r>
            <a:r>
              <a:rPr lang="ro-RO" sz="2100" dirty="0" smtClean="0"/>
              <a:t>Supervizorului.</a:t>
            </a:r>
            <a:endParaRPr lang="ro-RO" sz="2100" dirty="0"/>
          </a:p>
          <a:p>
            <a:pPr algn="just"/>
            <a:r>
              <a:rPr lang="ro-RO" sz="2100" dirty="0" smtClean="0"/>
              <a:t>Practic, un </a:t>
            </a:r>
            <a:r>
              <a:rPr lang="ro-RO" sz="2100" dirty="0"/>
              <a:t>utilizator cu rol dublu poate parcurge întreg fluxul RENNS, fără a depinde de alt operator:</a:t>
            </a:r>
          </a:p>
          <a:p>
            <a:pPr lvl="1"/>
            <a:r>
              <a:rPr lang="ro-RO" sz="2100" dirty="0"/>
              <a:t>Creează schița (rol de Referent)</a:t>
            </a:r>
          </a:p>
          <a:p>
            <a:pPr lvl="1"/>
            <a:r>
              <a:rPr lang="ro-RO" sz="2100" dirty="0"/>
              <a:t>O verifică și o aprobă (rol de Supervizor)</a:t>
            </a:r>
          </a:p>
          <a:p>
            <a:pPr lvl="1"/>
            <a:r>
              <a:rPr lang="ro-RO" sz="2100" dirty="0"/>
              <a:t>O publică în registru (rol de Supervizor)</a:t>
            </a:r>
          </a:p>
          <a:p>
            <a:pPr algn="just"/>
            <a:r>
              <a:rPr lang="ro-RO" sz="2100" b="1" dirty="0">
                <a:solidFill>
                  <a:srgbClr val="FFC000"/>
                </a:solidFill>
              </a:rPr>
              <a:t>Acest tip de cont este util în UAT-urile mici, unde aceeași persoană gestionează atât introducerea datelor, cât și validarea lor.</a:t>
            </a:r>
          </a:p>
          <a:p>
            <a:pPr>
              <a:defRPr sz="1800"/>
            </a:pPr>
            <a:endParaRPr lang="ro-RO" sz="2100" b="1" dirty="0" smtClean="0">
              <a:solidFill>
                <a:srgbClr val="FFC000"/>
              </a:solidFill>
            </a:endParaRPr>
          </a:p>
          <a:p>
            <a:pPr>
              <a:defRPr sz="1800"/>
            </a:pPr>
            <a:r>
              <a:rPr lang="ro-RO" sz="2100" b="1" dirty="0">
                <a:solidFill>
                  <a:srgbClr val="00B050"/>
                </a:solidFill>
              </a:rPr>
              <a:t>Este recomandat ca rolurile să fie separate pentru control </a:t>
            </a:r>
            <a:r>
              <a:rPr lang="ro-RO" sz="2100" b="1" dirty="0" smtClean="0">
                <a:solidFill>
                  <a:srgbClr val="00B050"/>
                </a:solidFill>
              </a:rPr>
              <a:t>intern!</a:t>
            </a:r>
            <a:endParaRPr lang="ro-RO" sz="2100" b="1" dirty="0">
              <a:solidFill>
                <a:srgbClr val="00B050"/>
              </a:solidFill>
            </a:endParaRPr>
          </a:p>
          <a:p>
            <a:pPr>
              <a:defRPr sz="1800"/>
            </a:pPr>
            <a:r>
              <a:rPr lang="ro-RO" sz="2100" b="1" dirty="0">
                <a:solidFill>
                  <a:srgbClr val="00B050"/>
                </a:solidFill>
              </a:rPr>
              <a:t>Atenție la publicarea acțiunilor incomplete</a:t>
            </a:r>
            <a:r>
              <a:rPr lang="ro-RO" sz="2100" dirty="0">
                <a:solidFill>
                  <a:srgbClr val="00B050"/>
                </a:solidFill>
              </a:rPr>
              <a:t>!</a:t>
            </a:r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477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7" y="131420"/>
            <a:ext cx="8449937" cy="760948"/>
          </a:xfrm>
        </p:spPr>
        <p:txBody>
          <a:bodyPr>
            <a:normAutofit/>
          </a:bodyPr>
          <a:lstStyle/>
          <a:p>
            <a:pPr algn="l"/>
            <a:r>
              <a:rPr lang="ro-RO" sz="3200" dirty="0"/>
              <a:t>Referent vs. Supervizor vs. Rol dublu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28" y="1230351"/>
            <a:ext cx="4909794" cy="39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47" y="335632"/>
            <a:ext cx="8075363" cy="666903"/>
          </a:xfrm>
        </p:spPr>
        <p:txBody>
          <a:bodyPr>
            <a:normAutofit fontScale="90000"/>
          </a:bodyPr>
          <a:lstStyle/>
          <a:p>
            <a:pPr algn="l"/>
            <a:r>
              <a:rPr lang="ro-RO" sz="4900" dirty="0" smtClean="0"/>
              <a:t/>
            </a:r>
            <a:br>
              <a:rPr lang="ro-RO" sz="4900" dirty="0" smtClean="0"/>
            </a:br>
            <a:r>
              <a:rPr lang="ro-RO" sz="4900" dirty="0" smtClean="0"/>
              <a:t/>
            </a:r>
            <a:br>
              <a:rPr lang="ro-RO" sz="4900" dirty="0" smtClean="0"/>
            </a:br>
            <a:r>
              <a:rPr lang="ro-RO" sz="3600" dirty="0" smtClean="0"/>
              <a:t>Cine </a:t>
            </a:r>
            <a:r>
              <a:rPr lang="ro-RO" sz="3600" dirty="0"/>
              <a:t>înrolează utilizatorii RENNS ?</a:t>
            </a:r>
            <a:r>
              <a:rPr lang="ro-RO" sz="4900" dirty="0"/>
              <a:t/>
            </a:r>
            <a:br>
              <a:rPr lang="ro-RO" sz="4900" dirty="0"/>
            </a:br>
            <a:r>
              <a:rPr lang="ro-RO" sz="4900" dirty="0" smtClean="0"/>
              <a:t/>
            </a:r>
            <a:br>
              <a:rPr lang="ro-RO" sz="49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lang="ro-R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928" y="2084942"/>
            <a:ext cx="8229600" cy="2828581"/>
          </a:xfrm>
        </p:spPr>
        <p:txBody>
          <a:bodyPr>
            <a:normAutofit/>
          </a:bodyPr>
          <a:lstStyle/>
          <a:p>
            <a:pPr lvl="0"/>
            <a:r>
              <a:rPr lang="ro-RO" sz="1600" dirty="0"/>
              <a:t>Referentul și Supervizorul NU își creează singuri contul direct în sistem.</a:t>
            </a:r>
          </a:p>
          <a:p>
            <a:pPr lvl="0"/>
            <a:r>
              <a:rPr lang="ro-RO" sz="1600" dirty="0"/>
              <a:t>Procesul începe printr-o cerere de înrolare depusă din interfața publică RENNS (formular online).</a:t>
            </a:r>
          </a:p>
          <a:p>
            <a:pPr lvl="0"/>
            <a:r>
              <a:rPr lang="ro-RO" sz="1600" dirty="0"/>
              <a:t>Cererea este vizibilă apoi pentru Administratorul ANCPI, care are rolul de:</a:t>
            </a:r>
          </a:p>
          <a:p>
            <a:pPr lvl="1"/>
            <a:r>
              <a:rPr lang="ro-RO" sz="1600" dirty="0"/>
              <a:t>verificare și aprobare a </a:t>
            </a:r>
            <a:r>
              <a:rPr lang="ro-RO" sz="1600" dirty="0" smtClean="0"/>
              <a:t>cererii </a:t>
            </a:r>
            <a:r>
              <a:rPr lang="ro-RO" sz="1600" b="1" dirty="0" smtClean="0"/>
              <a:t>(vom stabili modalitatea prin care un UAT desemneaza cele 2 persoane care apar in cerere)</a:t>
            </a:r>
            <a:endParaRPr lang="ro-RO" sz="1600" b="1" dirty="0"/>
          </a:p>
          <a:p>
            <a:pPr lvl="1"/>
            <a:r>
              <a:rPr lang="ro-RO" sz="1600" dirty="0"/>
              <a:t>activarea contului,</a:t>
            </a:r>
          </a:p>
          <a:p>
            <a:pPr lvl="1"/>
            <a:r>
              <a:rPr lang="ro-RO" sz="1600" dirty="0"/>
              <a:t>trimiterea instrucțiunilor pe email către utilizator (setare parolă, activare cont).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01068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672"/>
            <a:ext cx="8229600" cy="628745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>Pași înrolare 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37" y="2124163"/>
            <a:ext cx="7452911" cy="27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9723"/>
            <a:ext cx="8229600" cy="562644"/>
          </a:xfrm>
        </p:spPr>
        <p:txBody>
          <a:bodyPr>
            <a:normAutofit fontScale="90000"/>
          </a:bodyPr>
          <a:lstStyle/>
          <a:p>
            <a:pPr algn="l"/>
            <a:r>
              <a:rPr lang="ro-RO" sz="4900" dirty="0" smtClean="0"/>
              <a:t/>
            </a:r>
            <a:br>
              <a:rPr lang="ro-RO" sz="4900" dirty="0" smtClean="0"/>
            </a:br>
            <a:r>
              <a:rPr lang="ro-RO" sz="4900" dirty="0" smtClean="0"/>
              <a:t/>
            </a:r>
            <a:br>
              <a:rPr lang="ro-RO" sz="4900" dirty="0" smtClean="0"/>
            </a:br>
            <a:r>
              <a:rPr lang="ro-RO" sz="3600" dirty="0"/>
              <a:t>Cerere de </a:t>
            </a:r>
            <a:r>
              <a:rPr lang="ro-RO" sz="3600" dirty="0" smtClean="0"/>
              <a:t>înrolare</a:t>
            </a:r>
            <a:br>
              <a:rPr lang="ro-RO" sz="3600" dirty="0" smtClean="0"/>
            </a:br>
            <a:r>
              <a:rPr lang="ro-RO" sz="4900" dirty="0"/>
              <a:t/>
            </a:r>
            <a:br>
              <a:rPr lang="ro-RO" sz="4900" dirty="0"/>
            </a:br>
            <a:r>
              <a:rPr lang="ro-RO" sz="3600" dirty="0"/>
              <a:t/>
            </a:r>
            <a:br>
              <a:rPr lang="ro-RO" sz="3600" dirty="0"/>
            </a:br>
            <a:endParaRPr lang="ro-RO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762" y="1806766"/>
            <a:ext cx="8434038" cy="34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82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Ce </a:t>
            </a:r>
            <a:r>
              <a:rPr lang="en-US" sz="3200" dirty="0" err="1" smtClean="0"/>
              <a:t>este</a:t>
            </a:r>
            <a:r>
              <a:rPr lang="en-US" sz="3200" dirty="0" smtClean="0"/>
              <a:t> RENNS?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sz="1800"/>
            </a:pPr>
            <a:endParaRPr lang="ro-RO" dirty="0" smtClean="0"/>
          </a:p>
          <a:p>
            <a:pPr>
              <a:defRPr sz="1800"/>
            </a:pPr>
            <a:r>
              <a:rPr lang="ro-RO" sz="1600" dirty="0" smtClean="0"/>
              <a:t>RENNS este platforma </a:t>
            </a:r>
            <a:r>
              <a:rPr lang="ro-RO" sz="1600" dirty="0"/>
              <a:t>oficială prin care se introduc, se verifică și se publică </a:t>
            </a:r>
            <a:r>
              <a:rPr lang="ro-RO" sz="1600" b="1" dirty="0"/>
              <a:t>drumurile (străzi, alei, bulevarde)</a:t>
            </a:r>
            <a:r>
              <a:rPr lang="ro-RO" sz="1600" dirty="0"/>
              <a:t> și </a:t>
            </a:r>
            <a:r>
              <a:rPr lang="ro-RO" sz="1600" b="1" dirty="0"/>
              <a:t>numerele administrative (adrese)</a:t>
            </a:r>
            <a:r>
              <a:rPr lang="ro-RO" sz="1600" dirty="0"/>
              <a:t> din fiecare localitate</a:t>
            </a:r>
            <a:r>
              <a:rPr lang="ro-RO" sz="1600" dirty="0" smtClean="0"/>
              <a:t>.</a:t>
            </a:r>
          </a:p>
          <a:p>
            <a:pPr>
              <a:defRPr sz="1800"/>
            </a:pPr>
            <a:endParaRPr lang="ro-RO" sz="1600" dirty="0" smtClean="0"/>
          </a:p>
          <a:p>
            <a:pPr>
              <a:defRPr sz="1800"/>
            </a:pPr>
            <a:r>
              <a:rPr lang="ro-RO" sz="1600" dirty="0" smtClean="0"/>
              <a:t>Scopul </a:t>
            </a:r>
            <a:r>
              <a:rPr lang="ro-RO" sz="1600" dirty="0"/>
              <a:t>lui este să asigure o evidență unitară, corectă și actualizată la nivel național</a:t>
            </a:r>
            <a:r>
              <a:rPr lang="ro-RO" sz="1600" dirty="0" smtClean="0"/>
              <a:t>.</a:t>
            </a:r>
          </a:p>
          <a:p>
            <a:pPr marL="0" indent="0">
              <a:buNone/>
              <a:defRPr sz="1800"/>
            </a:pPr>
            <a:endParaRPr lang="ro-RO" sz="1600" dirty="0" smtClean="0"/>
          </a:p>
          <a:p>
            <a:pPr marL="0" indent="0">
              <a:buNone/>
              <a:defRPr sz="1800"/>
            </a:pPr>
            <a:r>
              <a:rPr lang="ro-RO" sz="1800" b="1" dirty="0" smtClean="0"/>
              <a:t>Noul RENNS:</a:t>
            </a:r>
          </a:p>
          <a:p>
            <a:pPr>
              <a:buFontTx/>
              <a:buChar char="-"/>
              <a:defRPr sz="1800"/>
            </a:pPr>
            <a:r>
              <a:rPr lang="ro-RO" sz="1600" dirty="0" smtClean="0"/>
              <a:t>păstrează </a:t>
            </a:r>
            <a:r>
              <a:rPr lang="ro-RO" sz="1600" dirty="0"/>
              <a:t>funcționalitățile esențiale – cum ar fi gestionarea drumurilor și a numerelor </a:t>
            </a:r>
            <a:r>
              <a:rPr lang="ro-RO" sz="1600" dirty="0" smtClean="0"/>
              <a:t>administrative; </a:t>
            </a:r>
          </a:p>
          <a:p>
            <a:pPr>
              <a:buFontTx/>
              <a:buChar char="-"/>
              <a:defRPr sz="1800"/>
            </a:pPr>
            <a:r>
              <a:rPr lang="ro-RO" sz="1600" dirty="0"/>
              <a:t>este reconstruit pe principii moderne: claritate, eficiență și </a:t>
            </a:r>
            <a:r>
              <a:rPr lang="ro-RO" sz="1600" dirty="0" smtClean="0"/>
              <a:t>control;</a:t>
            </a:r>
          </a:p>
          <a:p>
            <a:pPr>
              <a:buFontTx/>
              <a:buChar char="-"/>
              <a:defRPr sz="1800"/>
            </a:pPr>
            <a:r>
              <a:rPr lang="ro-RO" sz="1600" dirty="0"/>
              <a:t>utilizează tehnologii actuale, ceea ce înseamnă o viteză mai mare de </a:t>
            </a:r>
            <a:r>
              <a:rPr lang="ro-RO" sz="1600" dirty="0" smtClean="0"/>
              <a:t>lucru;</a:t>
            </a:r>
          </a:p>
          <a:p>
            <a:pPr>
              <a:buFontTx/>
              <a:buChar char="-"/>
              <a:defRPr sz="1800"/>
            </a:pPr>
            <a:r>
              <a:rPr lang="ro-RO" sz="1600" dirty="0" smtClean="0"/>
              <a:t>reduce numărul de roluri simplificand astfel activitatea;</a:t>
            </a:r>
          </a:p>
          <a:p>
            <a:pPr>
              <a:buFontTx/>
              <a:buChar char="-"/>
              <a:defRPr sz="1800"/>
            </a:pPr>
            <a:r>
              <a:rPr lang="ro-RO" sz="1600" dirty="0" smtClean="0"/>
              <a:t>are securitate sporita: autentificarea </a:t>
            </a:r>
            <a:r>
              <a:rPr lang="ro-RO" sz="1600" dirty="0"/>
              <a:t>se face pe bază de identificare unică și autentificare în doi </a:t>
            </a:r>
            <a:r>
              <a:rPr lang="ro-RO" sz="1600" dirty="0" smtClean="0"/>
              <a:t>factori;</a:t>
            </a:r>
            <a:endParaRPr lang="ro-RO" sz="1600" dirty="0"/>
          </a:p>
          <a:p>
            <a:pPr>
              <a:buFontTx/>
              <a:buChar char="-"/>
              <a:defRPr sz="1800"/>
            </a:pPr>
            <a:endParaRPr lang="ro-RO" sz="1600" dirty="0" smtClean="0"/>
          </a:p>
          <a:p>
            <a:pPr>
              <a:defRPr sz="1800"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27845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520" y="282117"/>
            <a:ext cx="8229600" cy="676350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Adăugare utilizator pe cerere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12" y="1677719"/>
            <a:ext cx="8246298" cy="39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o-RO" dirty="0" smtClean="0"/>
              <a:t>Semnare cerere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6703"/>
            <a:ext cx="8229600" cy="46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o-RO" dirty="0" smtClean="0"/>
              <a:t>Confirma si Trimite</a:t>
            </a:r>
            <a:endParaRPr lang="ro-R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333" y="1219201"/>
            <a:ext cx="6171563" cy="4110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8" y="4614230"/>
            <a:ext cx="7899094" cy="12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Observații înrolare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2906" cy="2883665"/>
          </a:xfrm>
        </p:spPr>
        <p:txBody>
          <a:bodyPr>
            <a:normAutofit/>
          </a:bodyPr>
          <a:lstStyle/>
          <a:p>
            <a:r>
              <a:rPr lang="ro-RO" sz="1600" dirty="0"/>
              <a:t>Pe cerere se pot adauga unul sau mai multi utilizatori.</a:t>
            </a:r>
          </a:p>
          <a:p>
            <a:r>
              <a:rPr lang="ro-RO" sz="1600" dirty="0"/>
              <a:t>De menționat este faptul că fiecare utilizator trebuie să aibă o adresă de e-mail unică; nu se pot crea conturi </a:t>
            </a:r>
            <a:r>
              <a:rPr lang="ro-RO" sz="1600" dirty="0" smtClean="0"/>
              <a:t>pe</a:t>
            </a:r>
            <a:r>
              <a:rPr lang="pt-BR" sz="1600" dirty="0" smtClean="0"/>
              <a:t> </a:t>
            </a:r>
            <a:r>
              <a:rPr lang="ro-RO" sz="1600" dirty="0" smtClean="0"/>
              <a:t>o </a:t>
            </a:r>
            <a:r>
              <a:rPr lang="pt-BR" sz="1600" dirty="0" smtClean="0"/>
              <a:t>adresă </a:t>
            </a:r>
            <a:r>
              <a:rPr lang="pt-BR" sz="1600" dirty="0"/>
              <a:t>comună a instituției. </a:t>
            </a:r>
            <a:endParaRPr lang="ro-RO" sz="1600" dirty="0"/>
          </a:p>
          <a:p>
            <a:r>
              <a:rPr lang="ro-RO" sz="1600" dirty="0"/>
              <a:t>Dacă cererea a fost aprobată, utilizatorul va trebui să acceseze linkul primit la adresa de e-mail, pentru a-și seta parola, apoi se va loga în aplicație utilizând adresa de e-mail și parola setată</a:t>
            </a:r>
            <a:r>
              <a:rPr lang="ro-RO" sz="1600" dirty="0" smtClean="0"/>
              <a:t>.</a:t>
            </a:r>
          </a:p>
          <a:p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30494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Autentificare</a:t>
            </a: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929" y="1218013"/>
            <a:ext cx="7026603" cy="39510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7579" y="5268283"/>
            <a:ext cx="7981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/>
              <a:t>Modificarea parolei se realizează prin click pe link-ul Forgot Password, iar utilizatorul va fi redirecționat către pagina de solicitare resetare parolă unde va introduce adresa de e-mail validă urmată de butonul Submit </a:t>
            </a:r>
          </a:p>
        </p:txBody>
      </p:sp>
    </p:spTree>
    <p:extLst>
      <p:ext uri="{BB962C8B-B14F-4D97-AF65-F5344CB8AC3E}">
        <p14:creationId xmlns:p14="http://schemas.microsoft.com/office/powerpoint/2010/main" val="19758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Fluxul </a:t>
            </a:r>
            <a:r>
              <a:rPr lang="ro-RO" sz="3600" dirty="0"/>
              <a:t>de </a:t>
            </a:r>
            <a:r>
              <a:rPr lang="ro-RO" sz="3600" dirty="0" smtClean="0"/>
              <a:t>lucru</a:t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73087" y="1294860"/>
            <a:ext cx="6475164" cy="484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o-RO" altLang="ro-R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o-RO" sz="2000" dirty="0" smtClean="0"/>
              <a:t>C</a:t>
            </a:r>
            <a:r>
              <a:rPr lang="fr-FR" sz="2000" dirty="0"/>
              <a:t>e </a:t>
            </a:r>
            <a:r>
              <a:rPr lang="ro-RO" sz="2000" dirty="0"/>
              <a:t>este </a:t>
            </a:r>
            <a:r>
              <a:rPr lang="fr-FR" sz="2000" dirty="0"/>
              <a:t>flux</a:t>
            </a:r>
            <a:r>
              <a:rPr lang="ro-RO" sz="2000" dirty="0"/>
              <a:t>ul</a:t>
            </a:r>
            <a:r>
              <a:rPr lang="fr-FR" sz="2000" dirty="0"/>
              <a:t> de </a:t>
            </a:r>
            <a:r>
              <a:rPr lang="fr-FR" sz="2000" dirty="0" err="1"/>
              <a:t>lucru</a:t>
            </a:r>
            <a:r>
              <a:rPr lang="fr-FR" sz="2000" dirty="0"/>
              <a:t>?</a:t>
            </a:r>
            <a:endParaRPr lang="ro-RO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o-RO" altLang="ro-RO" sz="1600" dirty="0" smtClean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 smtClean="0"/>
              <a:t> Drumul </a:t>
            </a:r>
            <a:r>
              <a:rPr lang="ro-RO" altLang="ro-RO" sz="1600" dirty="0"/>
              <a:t>pe care îl parcurge o acțiune în RENNS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De la creare → verificare → publicare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Asigură ordine, control și calitate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Fiecare etapă are reguli clare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 smtClean="0"/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/>
              <a:t>De ce </a:t>
            </a:r>
            <a:r>
              <a:rPr lang="fr-FR" sz="2000" dirty="0" err="1"/>
              <a:t>există</a:t>
            </a:r>
            <a:r>
              <a:rPr lang="fr-FR" sz="2000" dirty="0"/>
              <a:t> un flux de </a:t>
            </a:r>
            <a:r>
              <a:rPr lang="fr-FR" sz="2000" dirty="0" err="1"/>
              <a:t>lucru</a:t>
            </a:r>
            <a:r>
              <a:rPr lang="fr-FR" sz="2000" dirty="0" smtClean="0"/>
              <a:t>?</a:t>
            </a:r>
            <a:endParaRPr lang="ro-RO" sz="2000" dirty="0" smtClean="0"/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o-RO" altLang="ro-RO" sz="1900" dirty="0" smtClean="0"/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Pentru a garanta date corecte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Pentru a impune verificări obligatorii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Pentru a separa responsabilitățile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Referent → creează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Supervizor → verifică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o-RO" altLang="ro-RO" sz="1600" dirty="0"/>
              <a:t> Pentru trasabilitate: cine a făcut ce și când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o-RO" altLang="ro-RO" sz="1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604"/>
            <a:ext cx="8229600" cy="595695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Analogie </a:t>
            </a:r>
            <a:r>
              <a:rPr lang="ro-RO" sz="3600" dirty="0"/>
              <a:t>Flux RENNS 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dirty="0"/>
              <a:t/>
            </a:r>
            <a:br>
              <a:rPr lang="ro-RO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/>
              <a:t>Imaginează‑ți că vrei să construiești o casă:</a:t>
            </a:r>
          </a:p>
          <a:p>
            <a:r>
              <a:rPr lang="ro-RO" sz="1600" b="1" dirty="0">
                <a:solidFill>
                  <a:schemeClr val="bg1">
                    <a:lumMod val="50000"/>
                  </a:schemeClr>
                </a:solidFill>
              </a:rPr>
              <a:t>Schița = planul desenat</a:t>
            </a:r>
          </a:p>
          <a:p>
            <a:r>
              <a:rPr lang="ro-RO" sz="1600" b="1" dirty="0">
                <a:solidFill>
                  <a:srgbClr val="FFC000"/>
                </a:solidFill>
              </a:rPr>
              <a:t>În lucru = arhitectul verifică</a:t>
            </a:r>
          </a:p>
          <a:p>
            <a:r>
              <a:rPr lang="ro-RO" sz="1600" b="1" dirty="0">
                <a:solidFill>
                  <a:srgbClr val="00B050"/>
                </a:solidFill>
              </a:rPr>
              <a:t>Aprobat</a:t>
            </a:r>
            <a:r>
              <a:rPr lang="ro-RO" sz="1600" b="1" dirty="0">
                <a:solidFill>
                  <a:srgbClr val="FFC000"/>
                </a:solidFill>
              </a:rPr>
              <a:t>/Respins</a:t>
            </a:r>
            <a:r>
              <a:rPr lang="ro-RO" sz="1600" dirty="0"/>
              <a:t> = „</a:t>
            </a:r>
            <a:r>
              <a:rPr lang="ro-RO" sz="1600" b="1" dirty="0">
                <a:solidFill>
                  <a:srgbClr val="00B050"/>
                </a:solidFill>
              </a:rPr>
              <a:t>e bine</a:t>
            </a:r>
            <a:r>
              <a:rPr lang="ro-RO" sz="1600" dirty="0"/>
              <a:t>” / „</a:t>
            </a:r>
            <a:r>
              <a:rPr lang="ro-RO" sz="1600" b="1" dirty="0">
                <a:solidFill>
                  <a:srgbClr val="FFC000"/>
                </a:solidFill>
              </a:rPr>
              <a:t>refă asta</a:t>
            </a:r>
            <a:r>
              <a:rPr lang="ro-RO" sz="1600" dirty="0"/>
              <a:t>”</a:t>
            </a:r>
          </a:p>
          <a:p>
            <a:r>
              <a:rPr lang="ro-RO" sz="1600" b="1" dirty="0">
                <a:solidFill>
                  <a:srgbClr val="7030A0"/>
                </a:solidFill>
              </a:rPr>
              <a:t>Publicat = </a:t>
            </a:r>
            <a:r>
              <a:rPr lang="ro-RO" sz="1600" b="1" dirty="0" smtClean="0">
                <a:solidFill>
                  <a:srgbClr val="7030A0"/>
                </a:solidFill>
              </a:rPr>
              <a:t>planul casei este oficial și casa </a:t>
            </a:r>
            <a:r>
              <a:rPr lang="ro-RO" sz="1600" b="1" dirty="0">
                <a:solidFill>
                  <a:srgbClr val="7030A0"/>
                </a:solidFill>
              </a:rPr>
              <a:t>este </a:t>
            </a:r>
            <a:r>
              <a:rPr lang="ro-RO" sz="1600" b="1" dirty="0" smtClean="0">
                <a:solidFill>
                  <a:srgbClr val="7030A0"/>
                </a:solidFill>
              </a:rPr>
              <a:t>construită</a:t>
            </a:r>
            <a:endParaRPr lang="ro-RO" sz="1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o-RO" sz="1600" dirty="0"/>
              <a:t>RENNS funcționează la fel, doar că lucrezi cu drumuri și numere administrative</a:t>
            </a:r>
          </a:p>
          <a:p>
            <a:pPr marL="0" indent="0">
              <a:buNone/>
            </a:pPr>
            <a:r>
              <a:rPr lang="ro-RO" sz="1600" b="1" dirty="0"/>
              <a:t>Concluzie</a:t>
            </a:r>
          </a:p>
          <a:p>
            <a:pPr marL="0" indent="0">
              <a:buNone/>
            </a:pPr>
            <a:r>
              <a:rPr lang="ro-RO" sz="1600" dirty="0" smtClean="0"/>
              <a:t>	Fluxul </a:t>
            </a:r>
            <a:r>
              <a:rPr lang="ro-RO" sz="1600" dirty="0"/>
              <a:t>de lucru din RENNS</a:t>
            </a:r>
            <a:r>
              <a:rPr lang="ro-RO" sz="1600" dirty="0" smtClean="0"/>
              <a:t>:</a:t>
            </a:r>
          </a:p>
          <a:p>
            <a:r>
              <a:rPr lang="ro-RO" sz="1600" b="1" dirty="0" smtClean="0">
                <a:solidFill>
                  <a:srgbClr val="00B050"/>
                </a:solidFill>
              </a:rPr>
              <a:t>Referentul </a:t>
            </a:r>
            <a:r>
              <a:rPr lang="ro-RO" sz="1600" b="1" dirty="0">
                <a:solidFill>
                  <a:srgbClr val="00B050"/>
                </a:solidFill>
              </a:rPr>
              <a:t>creează </a:t>
            </a:r>
            <a:r>
              <a:rPr lang="ro-RO" sz="1600" b="1" dirty="0"/>
              <a:t>→ </a:t>
            </a:r>
            <a:r>
              <a:rPr lang="ro-RO" sz="1600" b="1" dirty="0">
                <a:solidFill>
                  <a:srgbClr val="FFC000"/>
                </a:solidFill>
              </a:rPr>
              <a:t>Supervizorul verifică </a:t>
            </a:r>
            <a:r>
              <a:rPr lang="ro-RO" sz="1600" b="1" dirty="0"/>
              <a:t>→ </a:t>
            </a:r>
            <a:r>
              <a:rPr lang="ro-RO" sz="1600" b="1" dirty="0">
                <a:solidFill>
                  <a:srgbClr val="7030A0"/>
                </a:solidFill>
              </a:rPr>
              <a:t>Sistemul publică </a:t>
            </a:r>
            <a:endParaRPr lang="ro-RO" sz="1600" b="1" dirty="0" smtClean="0">
              <a:solidFill>
                <a:srgbClr val="7030A0"/>
              </a:solidFill>
            </a:endParaRPr>
          </a:p>
          <a:p>
            <a:r>
              <a:rPr lang="ro-RO" sz="1600" dirty="0" smtClean="0"/>
              <a:t>Asigură </a:t>
            </a:r>
            <a:r>
              <a:rPr lang="ro-RO" sz="1600" dirty="0"/>
              <a:t>calitate, control și date oficiale corecte.</a:t>
            </a:r>
          </a:p>
          <a:p>
            <a:pPr>
              <a:defRPr sz="18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157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151"/>
            <a:ext cx="8229600" cy="632283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600" dirty="0" smtClean="0"/>
              <a:t>Flux Acțiuni- stări</a:t>
            </a: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769" y="1600200"/>
            <a:ext cx="792446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600" dirty="0" smtClean="0"/>
              <a:t>Etapa </a:t>
            </a:r>
            <a:r>
              <a:rPr lang="ro-RO" sz="3600" dirty="0"/>
              <a:t>1: </a:t>
            </a:r>
            <a:r>
              <a:rPr lang="ro-RO" sz="3600" dirty="0" smtClean="0"/>
              <a:t>Schiță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585640"/>
            <a:ext cx="7893586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Versiunea de lucru a acțiunii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Pregătită de Referent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Include: geometrie, denumiri, documente, poziționări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Nu este publică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altLang="ro-RO" sz="1600" dirty="0"/>
              <a:t> Nu afectează datele oficiale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800" dirty="0">
              <a:latin typeface="Arial" panose="020B0604020202020204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o-RO" sz="1600" b="1" dirty="0"/>
              <a:t>Important:</a:t>
            </a:r>
            <a:r>
              <a:rPr lang="ro-RO" sz="1600" dirty="0"/>
              <a:t> O schiță nu trebuie păstrată în stadiu de lucru. După finalizare, aceasta trebuie transmisă supervizorului pentru verificare și validare.</a:t>
            </a:r>
            <a:r>
              <a:rPr lang="ro-RO" altLang="ro-RO" sz="1600" dirty="0" smtClean="0"/>
              <a:t> </a:t>
            </a:r>
            <a:r>
              <a:rPr lang="ro-RO" altLang="ro-RO" sz="1600" dirty="0"/>
              <a:t>Este important sa schita să se finalizeze cu trimitere la </a:t>
            </a:r>
            <a:r>
              <a:rPr lang="ro-RO" altLang="ro-RO" sz="1600" dirty="0" smtClean="0"/>
              <a:t>supervizor.</a:t>
            </a:r>
            <a:endParaRPr lang="ro-RO" altLang="ro-RO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600" dirty="0" smtClean="0"/>
              <a:t>Etapa </a:t>
            </a:r>
            <a:r>
              <a:rPr lang="ro-RO" sz="3600" dirty="0"/>
              <a:t>2: În </a:t>
            </a:r>
            <a:r>
              <a:rPr lang="ro-RO" sz="3600" dirty="0" smtClean="0"/>
              <a:t>lucru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sz="1600" dirty="0"/>
              <a:t>Schița este trimisă spre procesare</a:t>
            </a:r>
          </a:p>
          <a:p>
            <a:r>
              <a:rPr lang="ro-RO" sz="1600" dirty="0"/>
              <a:t>Supervizorul verifică:</a:t>
            </a:r>
          </a:p>
          <a:p>
            <a:pPr lvl="1"/>
            <a:r>
              <a:rPr lang="ro-RO" sz="1600" dirty="0"/>
              <a:t>documentele</a:t>
            </a:r>
          </a:p>
          <a:p>
            <a:pPr lvl="1"/>
            <a:r>
              <a:rPr lang="ro-RO" sz="1600" dirty="0"/>
              <a:t>geometria</a:t>
            </a:r>
          </a:p>
          <a:p>
            <a:pPr lvl="1"/>
            <a:r>
              <a:rPr lang="ro-RO" sz="1600" dirty="0"/>
              <a:t>unicitatea</a:t>
            </a:r>
          </a:p>
          <a:p>
            <a:r>
              <a:rPr lang="ro-RO" sz="1600" dirty="0"/>
              <a:t>Decide dacă acțiunea este corectă</a:t>
            </a:r>
          </a:p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 err="1" smtClean="0"/>
              <a:t>Obiectivele</a:t>
            </a:r>
            <a:r>
              <a:rPr lang="en-US" sz="3200" dirty="0" smtClean="0"/>
              <a:t> </a:t>
            </a:r>
            <a:r>
              <a:rPr lang="en-US" sz="3200" dirty="0" err="1" smtClean="0"/>
              <a:t>sesiunii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sz="2000" dirty="0"/>
              <a:t>La finalul sesiunii, participanții vor putea</a:t>
            </a:r>
            <a:r>
              <a:rPr lang="ro-RO" sz="2000" dirty="0" smtClean="0"/>
              <a:t>:</a:t>
            </a:r>
            <a:endParaRPr lang="en-US" sz="2000" dirty="0" smtClean="0"/>
          </a:p>
          <a:p>
            <a:pPr marL="0" indent="0">
              <a:buNone/>
            </a:pPr>
            <a:endParaRPr lang="ro-RO" sz="2000" dirty="0"/>
          </a:p>
          <a:p>
            <a:r>
              <a:rPr lang="ro-RO" sz="1700" b="1" dirty="0"/>
              <a:t>Explica rolurile din RENNS</a:t>
            </a:r>
            <a:r>
              <a:rPr lang="ro-RO" sz="1700" dirty="0"/>
              <a:t> (Referent, Supervizor, Administrator) și responsabilitățile fiecăruia.</a:t>
            </a:r>
          </a:p>
          <a:p>
            <a:r>
              <a:rPr lang="ro-RO" sz="1700" b="1" dirty="0"/>
              <a:t>Naviga în platformă</a:t>
            </a:r>
            <a:r>
              <a:rPr lang="ro-RO" sz="1700" dirty="0"/>
              <a:t> și utiliza modulele principale: Gestiune Drumuri, Gestiune Numere Administrative, Registru, Import Date &amp; Validare și Rapoarte.</a:t>
            </a:r>
          </a:p>
          <a:p>
            <a:r>
              <a:rPr lang="ro-RO" sz="1700" b="1" dirty="0"/>
              <a:t>Crea, edita și gestiona acțiuni</a:t>
            </a:r>
            <a:r>
              <a:rPr lang="ro-RO" sz="1700" dirty="0"/>
              <a:t> în toate stadiile fluxului de lucru: Schiță → În lucru → Aprobat/Respins → Publicat.</a:t>
            </a:r>
          </a:p>
          <a:p>
            <a:r>
              <a:rPr lang="ro-RO" sz="1700" b="1" dirty="0"/>
              <a:t>Vectoriza corect drumuri</a:t>
            </a:r>
            <a:r>
              <a:rPr lang="ro-RO" sz="1700" dirty="0"/>
              <a:t> și </a:t>
            </a:r>
            <a:r>
              <a:rPr lang="ro-RO" sz="1700" b="1" dirty="0"/>
              <a:t>poziționa numere administrative</a:t>
            </a:r>
            <a:r>
              <a:rPr lang="ro-RO" sz="1700" dirty="0"/>
              <a:t> conform documentelor legale.</a:t>
            </a:r>
          </a:p>
          <a:p>
            <a:r>
              <a:rPr lang="ro-RO" sz="1700" b="1" dirty="0"/>
              <a:t>Evita greșelile frecvente</a:t>
            </a:r>
            <a:r>
              <a:rPr lang="ro-RO" sz="1700" dirty="0"/>
              <a:t> și aplica bune practici recomandate pentru UAT‑uri.</a:t>
            </a:r>
          </a:p>
          <a:p>
            <a:r>
              <a:rPr lang="ro-RO" sz="1700" b="1" dirty="0"/>
              <a:t>Interpreta corect stările acțiunilor</a:t>
            </a:r>
            <a:r>
              <a:rPr lang="ro-RO" sz="1700" dirty="0"/>
              <a:t> și decide ce trebuie făcut în fiecare etapă.</a:t>
            </a:r>
          </a:p>
          <a:p>
            <a:r>
              <a:rPr lang="ro-RO" sz="1700" b="1" dirty="0"/>
              <a:t>Genera rapoarte oficiale</a:t>
            </a:r>
            <a:r>
              <a:rPr lang="ro-RO" sz="1700" dirty="0"/>
              <a:t> privind drumurile și numerele administrative </a:t>
            </a:r>
            <a:r>
              <a:rPr lang="ro-RO" sz="1700" dirty="0" smtClean="0"/>
              <a:t>publicat</a:t>
            </a:r>
            <a:r>
              <a:rPr lang="en-US" sz="1700" dirty="0" smtClean="0"/>
              <a:t>e</a:t>
            </a:r>
            <a:endParaRPr lang="ro-RO" sz="17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052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Etapa </a:t>
            </a:r>
            <a:r>
              <a:rPr lang="ro-RO" sz="3600" dirty="0"/>
              <a:t>3: </a:t>
            </a:r>
            <a:r>
              <a:rPr lang="ro-RO" sz="3600" dirty="0" smtClean="0"/>
              <a:t>Aprobat/Respins</a:t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sz="1600" b="1" dirty="0"/>
              <a:t>Aprobat</a:t>
            </a:r>
          </a:p>
          <a:p>
            <a:r>
              <a:rPr lang="ro-RO" sz="1600" dirty="0"/>
              <a:t>Totul este corect</a:t>
            </a:r>
          </a:p>
          <a:p>
            <a:r>
              <a:rPr lang="ro-RO" sz="1600" dirty="0"/>
              <a:t>Acțiunea poate fi publicată</a:t>
            </a:r>
          </a:p>
          <a:p>
            <a:pPr marL="0" indent="0">
              <a:buNone/>
            </a:pPr>
            <a:r>
              <a:rPr lang="ro-RO" sz="1600" b="1" dirty="0"/>
              <a:t>Respins</a:t>
            </a:r>
          </a:p>
          <a:p>
            <a:r>
              <a:rPr lang="ro-RO" sz="1600" dirty="0"/>
              <a:t>Sunt identificate probleme</a:t>
            </a:r>
          </a:p>
          <a:p>
            <a:r>
              <a:rPr lang="ro-RO" sz="1600" dirty="0"/>
              <a:t>Se întoarce la Referent</a:t>
            </a:r>
          </a:p>
          <a:p>
            <a:r>
              <a:rPr lang="ro-RO" sz="1600" dirty="0"/>
              <a:t>Poate fi corectată și retrimisă</a:t>
            </a:r>
          </a:p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5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Etapa </a:t>
            </a:r>
            <a:r>
              <a:rPr lang="ro-RO" sz="3600" dirty="0"/>
              <a:t>4: Publicat / </a:t>
            </a:r>
            <a:r>
              <a:rPr lang="ro-RO" sz="3600" dirty="0" smtClean="0"/>
              <a:t>Anulat</a:t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b="1" dirty="0"/>
              <a:t>Publicat</a:t>
            </a:r>
          </a:p>
          <a:p>
            <a:r>
              <a:rPr lang="ro-RO" sz="1600" dirty="0"/>
              <a:t>Devine oficial</a:t>
            </a:r>
          </a:p>
          <a:p>
            <a:r>
              <a:rPr lang="ro-RO" sz="1600" dirty="0"/>
              <a:t>Apare în Registru</a:t>
            </a:r>
          </a:p>
          <a:p>
            <a:r>
              <a:rPr lang="ro-RO" sz="1600" dirty="0"/>
              <a:t>Nu mai poate fi modificată</a:t>
            </a:r>
          </a:p>
          <a:p>
            <a:pPr marL="0" indent="0">
              <a:buNone/>
            </a:pPr>
            <a:r>
              <a:rPr lang="ro-RO" sz="1600" b="1" dirty="0"/>
              <a:t>Publicare automată</a:t>
            </a:r>
          </a:p>
          <a:p>
            <a:r>
              <a:rPr lang="ro-RO" sz="1600" dirty="0"/>
              <a:t>Dacă Supervizorul nu publică în 3 zile</a:t>
            </a:r>
          </a:p>
          <a:p>
            <a:pPr marL="0" indent="0">
              <a:buNone/>
            </a:pPr>
            <a:r>
              <a:rPr lang="ro-RO" sz="1600" b="1" dirty="0"/>
              <a:t>Anulat</a:t>
            </a:r>
          </a:p>
          <a:p>
            <a:r>
              <a:rPr lang="ro-RO" sz="1600" dirty="0"/>
              <a:t>Folosit în situații speciale</a:t>
            </a:r>
          </a:p>
          <a:p>
            <a:r>
              <a:rPr lang="ro-RO" sz="1600" dirty="0"/>
              <a:t>De obicei după respingeri repetate</a:t>
            </a:r>
          </a:p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Scenarii posibile</a:t>
            </a:r>
            <a:br>
              <a:rPr lang="ro-RO" sz="3200" dirty="0" smtClean="0"/>
            </a:br>
            <a:endParaRPr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956584"/>
            <a:ext cx="86677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27" y="329335"/>
            <a:ext cx="8229600" cy="684217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Atenționări importante</a:t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654614"/>
            <a:ext cx="7717316" cy="64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sz="1600" dirty="0" smtClean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sz="1600" dirty="0" smtClean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sz="16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altLang="ro-RO" sz="16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1600" dirty="0" smtClean="0"/>
              <a:t>O </a:t>
            </a:r>
            <a:r>
              <a:rPr lang="ro-RO" altLang="ro-RO" sz="1600" dirty="0"/>
              <a:t>schiță ștearsă nu poate fi recuperată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1600" dirty="0"/>
              <a:t>O acțiune respinsă poate fi reluată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1600" dirty="0"/>
              <a:t>Respingerile repetate pot duce la anulare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1600" dirty="0"/>
              <a:t>Publicarea automată după 3 zile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altLang="ro-RO" sz="1600" dirty="0"/>
              <a:t>Acțiunile publicate sunt </a:t>
            </a:r>
            <a:r>
              <a:rPr lang="ro-RO" altLang="ro-RO" sz="1600" dirty="0" smtClean="0"/>
              <a:t>definitive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600" dirty="0" smtClean="0"/>
              <a:t>Odată </a:t>
            </a:r>
            <a:r>
              <a:rPr lang="ro-RO" sz="1600" dirty="0"/>
              <a:t>ce o acțiune este în starea </a:t>
            </a:r>
            <a:r>
              <a:rPr lang="ro-RO" sz="1600" b="1" dirty="0"/>
              <a:t>Aprobat</a:t>
            </a:r>
            <a:r>
              <a:rPr lang="ro-RO" sz="1600" dirty="0"/>
              <a:t>, singurele opțiuni </a:t>
            </a:r>
            <a:r>
              <a:rPr lang="ro-RO" sz="1600" dirty="0" smtClean="0"/>
              <a:t>sunt: Publicare manuală sau  Publicare </a:t>
            </a:r>
            <a:r>
              <a:rPr lang="ro-RO" sz="1600" dirty="0"/>
              <a:t>automată după 3 </a:t>
            </a:r>
            <a:r>
              <a:rPr lang="ro-RO" sz="1600" dirty="0" smtClean="0"/>
              <a:t>zile. </a:t>
            </a:r>
            <a:r>
              <a:rPr lang="ro-RO" sz="1600" b="1" dirty="0" smtClean="0"/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600" b="1" dirty="0" smtClean="0"/>
              <a:t>Nu </a:t>
            </a:r>
            <a:r>
              <a:rPr lang="ro-RO" sz="1600" b="1" dirty="0"/>
              <a:t>există </a:t>
            </a:r>
            <a:r>
              <a:rPr lang="ro-RO" sz="1600" dirty="0"/>
              <a:t>opțiunea de </a:t>
            </a:r>
            <a:r>
              <a:rPr lang="ro-RO" sz="1600" b="1" dirty="0"/>
              <a:t>Anulare </a:t>
            </a:r>
            <a:r>
              <a:rPr lang="ro-RO" sz="1600" dirty="0"/>
              <a:t>după</a:t>
            </a:r>
            <a:r>
              <a:rPr lang="ro-RO" sz="1600" b="1" dirty="0"/>
              <a:t> Aprobare</a:t>
            </a:r>
            <a:r>
              <a:rPr lang="ro-RO" sz="1600" b="1" dirty="0" smtClean="0"/>
              <a:t>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600" dirty="0" smtClean="0"/>
              <a:t>În starea</a:t>
            </a:r>
            <a:r>
              <a:rPr lang="ro-RO" sz="1600" b="1" dirty="0" smtClean="0"/>
              <a:t> Publicare </a:t>
            </a:r>
            <a:r>
              <a:rPr lang="ro-RO" sz="1600" dirty="0" smtClean="0"/>
              <a:t>obiectele</a:t>
            </a:r>
            <a:r>
              <a:rPr lang="ro-RO" sz="1600" b="1" dirty="0" smtClean="0"/>
              <a:t> Drum si Adresa primesc CUD și CUA</a:t>
            </a:r>
            <a:r>
              <a:rPr lang="ro-RO" sz="1600" b="1" dirty="0" smtClean="0"/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600" dirty="0"/>
              <a:t>Finalizarea unei schițe trebuie urmată de trimiterea ei către supervizor, pentru a continua fluxul de verificare și validare.</a:t>
            </a:r>
            <a:endParaRPr lang="ro-RO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o-RO" altLang="ro-RO" sz="1900" dirty="0"/>
          </a:p>
        </p:txBody>
      </p:sp>
    </p:spTree>
    <p:extLst>
      <p:ext uri="{BB962C8B-B14F-4D97-AF65-F5344CB8AC3E}">
        <p14:creationId xmlns:p14="http://schemas.microsoft.com/office/powerpoint/2010/main" val="37199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4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o-RO" sz="3200" dirty="0" smtClean="0"/>
              <a:t>CUD și CUA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/>
              <a:t>	</a:t>
            </a:r>
            <a:r>
              <a:rPr lang="ro-RO" sz="1600" b="1" dirty="0" smtClean="0"/>
              <a:t>În </a:t>
            </a:r>
            <a:r>
              <a:rPr lang="ro-RO" sz="1600" b="1" dirty="0"/>
              <a:t>RENNS, atunci când o acțiune este publicată, sistemul generează automat două coduri speciale</a:t>
            </a:r>
            <a:r>
              <a:rPr lang="ro-RO" sz="1600" b="1" dirty="0" smtClean="0"/>
              <a:t>:</a:t>
            </a:r>
          </a:p>
          <a:p>
            <a:r>
              <a:rPr lang="ro-RO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sz="1600" b="1" dirty="0">
                <a:solidFill>
                  <a:schemeClr val="accent6">
                    <a:lumMod val="75000"/>
                  </a:schemeClr>
                </a:solidFill>
              </a:rPr>
              <a:t>CUD – Cod Unic </a:t>
            </a:r>
            <a:r>
              <a:rPr lang="ro-RO" sz="1600" b="1" dirty="0" smtClean="0">
                <a:solidFill>
                  <a:schemeClr val="accent6">
                    <a:lumMod val="75000"/>
                  </a:schemeClr>
                </a:solidFill>
              </a:rPr>
              <a:t>Drum </a:t>
            </a:r>
            <a:r>
              <a:rPr lang="ro-RO" sz="1600" dirty="0" smtClean="0"/>
              <a:t>- este </a:t>
            </a:r>
            <a:r>
              <a:rPr lang="ro-RO" sz="1600" dirty="0"/>
              <a:t>identificatorul unic al unui drum în RENNS</a:t>
            </a:r>
            <a:r>
              <a:rPr lang="ro-RO" sz="1600" dirty="0" smtClean="0"/>
              <a:t>. </a:t>
            </a:r>
          </a:p>
          <a:p>
            <a:pPr marL="0" indent="0" algn="just">
              <a:buNone/>
            </a:pPr>
            <a:r>
              <a:rPr lang="ro-RO" sz="1600" dirty="0"/>
              <a:t>	</a:t>
            </a:r>
            <a:r>
              <a:rPr lang="ro-RO" sz="1600" dirty="0" smtClean="0"/>
              <a:t>Fiecare </a:t>
            </a:r>
            <a:r>
              <a:rPr lang="ro-RO" sz="1600" dirty="0"/>
              <a:t>drum (stradă, alee, bulevard etc.) primește un cod unic, ca un „CNP al drumului</a:t>
            </a:r>
            <a:r>
              <a:rPr lang="ro-RO" sz="1600" dirty="0" smtClean="0"/>
              <a:t>”. Acest </a:t>
            </a:r>
            <a:r>
              <a:rPr lang="ro-RO" sz="1600" dirty="0"/>
              <a:t>cod rămâne același chiar dacă drumul își schimbă numele sau geometria</a:t>
            </a:r>
            <a:r>
              <a:rPr lang="ro-RO" sz="1600" dirty="0" smtClean="0"/>
              <a:t>. Ajută </a:t>
            </a:r>
            <a:r>
              <a:rPr lang="ro-RO" sz="1600" dirty="0"/>
              <a:t>sistemul să urmărească istoricul acelui </a:t>
            </a:r>
            <a:r>
              <a:rPr lang="ro-RO" sz="1600" dirty="0" smtClean="0"/>
              <a:t>drum. Evită </a:t>
            </a:r>
            <a:r>
              <a:rPr lang="ro-RO" sz="1600" dirty="0"/>
              <a:t>confuziile între străzi cu nume </a:t>
            </a:r>
            <a:r>
              <a:rPr lang="ro-RO" sz="1600" dirty="0" smtClean="0"/>
              <a:t>asemănătoare și permite </a:t>
            </a:r>
            <a:r>
              <a:rPr lang="ro-RO" sz="1600" dirty="0"/>
              <a:t>urmărirea modificărilor în timp (genealogie</a:t>
            </a:r>
            <a:r>
              <a:rPr lang="ro-RO" sz="1600" dirty="0" smtClean="0"/>
              <a:t>).</a:t>
            </a:r>
          </a:p>
          <a:p>
            <a:pPr algn="just"/>
            <a:r>
              <a:rPr lang="ro-RO" sz="1600" dirty="0" smtClean="0"/>
              <a:t> </a:t>
            </a:r>
            <a:r>
              <a:rPr lang="ro-RO" sz="1600" b="1" dirty="0">
                <a:solidFill>
                  <a:srgbClr val="00B0F0"/>
                </a:solidFill>
              </a:rPr>
              <a:t>CUA – Cod Unic </a:t>
            </a:r>
            <a:r>
              <a:rPr lang="ro-RO" sz="1600" b="1" dirty="0" smtClean="0">
                <a:solidFill>
                  <a:srgbClr val="00B0F0"/>
                </a:solidFill>
              </a:rPr>
              <a:t>Adresă </a:t>
            </a:r>
            <a:r>
              <a:rPr lang="ro-RO" sz="1600" dirty="0" smtClean="0"/>
              <a:t>- este </a:t>
            </a:r>
            <a:r>
              <a:rPr lang="ro-RO" sz="1600" dirty="0"/>
              <a:t>identificatorul unic al unui număr </a:t>
            </a:r>
            <a:r>
              <a:rPr lang="ro-RO" sz="1600" dirty="0" smtClean="0"/>
              <a:t>administrativ. Fiecare </a:t>
            </a:r>
            <a:r>
              <a:rPr lang="ro-RO" sz="1600" dirty="0"/>
              <a:t>adresă (ex.: Str. Lalelelor nr. 10) primește un cod unic, ca un „CNP al adresei</a:t>
            </a:r>
            <a:r>
              <a:rPr lang="ro-RO" sz="1600" dirty="0" smtClean="0"/>
              <a:t>”. Codul </a:t>
            </a:r>
            <a:r>
              <a:rPr lang="ro-RO" sz="1600" dirty="0"/>
              <a:t>rămâne același chiar dacă numărul se modifică, se mută sau se dezmembrează</a:t>
            </a:r>
            <a:r>
              <a:rPr lang="ro-RO" sz="1600" dirty="0" smtClean="0"/>
              <a:t>. Este important pentru că asigură </a:t>
            </a:r>
            <a:r>
              <a:rPr lang="ro-RO" sz="1600" dirty="0"/>
              <a:t>că fiecare adresă este unică la nivel </a:t>
            </a:r>
            <a:r>
              <a:rPr lang="ro-RO" sz="1600" dirty="0" smtClean="0"/>
              <a:t>național și permite </a:t>
            </a:r>
            <a:r>
              <a:rPr lang="ro-RO" sz="1600" dirty="0"/>
              <a:t>urmărirea istoricului unei adrese (creare, mutare, comasare etc.).</a:t>
            </a:r>
          </a:p>
        </p:txBody>
      </p:sp>
    </p:spTree>
    <p:extLst>
      <p:ext uri="{BB962C8B-B14F-4D97-AF65-F5344CB8AC3E}">
        <p14:creationId xmlns:p14="http://schemas.microsoft.com/office/powerpoint/2010/main" val="41339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1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o-RO" sz="3200" dirty="0" smtClean="0"/>
              <a:t>Analogie CUD și CUA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Imaginează‑ți </a:t>
            </a:r>
            <a:r>
              <a:rPr lang="ro-RO" sz="1600" dirty="0"/>
              <a:t>că RENNS este o bibliotecă</a:t>
            </a:r>
            <a:r>
              <a:rPr lang="ro-RO" sz="1600" dirty="0" smtClean="0"/>
              <a:t>:</a:t>
            </a:r>
          </a:p>
          <a:p>
            <a:pPr marL="0" indent="0">
              <a:buNone/>
            </a:pPr>
            <a:endParaRPr lang="ro-RO" sz="1600" dirty="0"/>
          </a:p>
          <a:p>
            <a:r>
              <a:rPr lang="ro-RO" sz="1600" b="1" dirty="0"/>
              <a:t>CUD</a:t>
            </a:r>
            <a:r>
              <a:rPr lang="ro-RO" sz="1600" dirty="0"/>
              <a:t> = codul unic al unei cărți (drumul</a:t>
            </a:r>
            <a:r>
              <a:rPr lang="ro-RO" sz="1600" dirty="0" smtClean="0"/>
              <a:t>)</a:t>
            </a:r>
            <a:endParaRPr lang="ro-RO" sz="1600" dirty="0"/>
          </a:p>
          <a:p>
            <a:r>
              <a:rPr lang="ro-RO" sz="1600" b="1" dirty="0"/>
              <a:t>CUA</a:t>
            </a:r>
            <a:r>
              <a:rPr lang="ro-RO" sz="1600" dirty="0"/>
              <a:t> = codul unic al unui capitol (adresa)</a:t>
            </a:r>
          </a:p>
          <a:p>
            <a:pPr marL="0" indent="0">
              <a:buNone/>
            </a:pP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Chiar </a:t>
            </a:r>
            <a:r>
              <a:rPr lang="ro-RO" sz="1600" dirty="0"/>
              <a:t>dacă schimbi titlul cărții sau rescrii un capitol, codurile rămân aceleași, ca să poți urmări tot istoricul.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411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Ce este vectorizarea?</a:t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 smtClean="0"/>
              <a:t>	</a:t>
            </a:r>
            <a:r>
              <a:rPr lang="ro-RO" sz="1600" b="1" dirty="0" smtClean="0"/>
              <a:t>Definiție </a:t>
            </a:r>
            <a:r>
              <a:rPr lang="ro-RO" sz="1600" b="1" dirty="0"/>
              <a:t>simplă:</a:t>
            </a:r>
            <a:r>
              <a:rPr lang="ro-RO" sz="1600" dirty="0"/>
              <a:t> transformarea unui drum real (din teren sau din documente legale) într-o reprezentare digitală pe hartă, prin trasarea lui cu ajutorul unor puncte și segmente.</a:t>
            </a:r>
          </a:p>
          <a:p>
            <a:pPr lvl="0"/>
            <a:r>
              <a:rPr lang="ro-RO" sz="1600" b="1" dirty="0"/>
              <a:t>Cum se face:</a:t>
            </a:r>
            <a:r>
              <a:rPr lang="ro-RO" sz="1600" dirty="0"/>
              <a:t> utilizatorul (Referentul) marchează punctele de început și sfârșit, iar sistemul creează linia (tronsonul).</a:t>
            </a:r>
          </a:p>
          <a:p>
            <a:pPr lvl="0"/>
            <a:r>
              <a:rPr lang="ro-RO" sz="1600" b="1" dirty="0"/>
              <a:t>Rezultat:</a:t>
            </a:r>
            <a:r>
              <a:rPr lang="ro-RO" sz="1600" dirty="0"/>
              <a:t> un drum vectorizat apare ca o linie continuă pe hartă, care poate fi ulterior editată, împărțită sau comasată.</a:t>
            </a:r>
          </a:p>
          <a:p>
            <a:endParaRPr lang="ro-RO" sz="2100" dirty="0"/>
          </a:p>
        </p:txBody>
      </p:sp>
    </p:spTree>
    <p:extLst>
      <p:ext uri="{BB962C8B-B14F-4D97-AF65-F5344CB8AC3E}">
        <p14:creationId xmlns:p14="http://schemas.microsoft.com/office/powerpoint/2010/main" val="34558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61" y="211291"/>
            <a:ext cx="8240616" cy="802261"/>
          </a:xfrm>
        </p:spPr>
        <p:txBody>
          <a:bodyPr>
            <a:normAutofit fontScale="90000"/>
          </a:bodyPr>
          <a:lstStyle/>
          <a:p>
            <a:pPr algn="l"/>
            <a:r>
              <a:rPr lang="ro-RO" sz="3600" b="1" dirty="0" smtClean="0"/>
              <a:t/>
            </a:r>
            <a:br>
              <a:rPr lang="ro-RO" sz="3600" b="1" dirty="0" smtClean="0"/>
            </a:br>
            <a:r>
              <a:rPr lang="ro-RO" sz="3600" b="1" dirty="0"/>
              <a:t/>
            </a:r>
            <a:br>
              <a:rPr lang="ro-RO" sz="3600" b="1" dirty="0"/>
            </a:br>
            <a:r>
              <a:rPr lang="ro-RO" sz="3600" b="1" dirty="0" smtClean="0"/>
              <a:t/>
            </a:r>
            <a:br>
              <a:rPr lang="ro-RO" sz="3600" b="1" dirty="0" smtClean="0"/>
            </a:br>
            <a:r>
              <a:rPr lang="ro-RO" sz="3600" dirty="0" smtClean="0"/>
              <a:t>De </a:t>
            </a:r>
            <a:r>
              <a:rPr lang="ro-RO" sz="3600" dirty="0"/>
              <a:t>ce este importantă vectorizarea</a:t>
            </a:r>
            <a:r>
              <a:rPr lang="ro-RO" sz="3600" dirty="0" smtClean="0"/>
              <a:t>?</a:t>
            </a:r>
            <a:br>
              <a:rPr lang="ro-RO" sz="3600" dirty="0" smtClean="0"/>
            </a:b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r>
              <a:rPr lang="ro-RO" b="1" dirty="0"/>
              <a:t/>
            </a:r>
            <a:br>
              <a:rPr lang="ro-RO" b="1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1724"/>
            <a:ext cx="8229600" cy="2872648"/>
          </a:xfrm>
        </p:spPr>
        <p:txBody>
          <a:bodyPr>
            <a:normAutofit/>
          </a:bodyPr>
          <a:lstStyle/>
          <a:p>
            <a:r>
              <a:rPr lang="ro-RO" sz="1600" b="1" dirty="0" smtClean="0"/>
              <a:t>Localizare </a:t>
            </a:r>
            <a:r>
              <a:rPr lang="ro-RO" sz="1600" b="1" dirty="0"/>
              <a:t>precisă</a:t>
            </a:r>
            <a:r>
              <a:rPr lang="ro-RO" sz="1600" dirty="0"/>
              <a:t> – drumurile și adresele administrative trebuie să fie poziționate corect în spațiu.</a:t>
            </a:r>
          </a:p>
          <a:p>
            <a:pPr lvl="0"/>
            <a:r>
              <a:rPr lang="ro-RO" sz="1600" dirty="0"/>
              <a:t> </a:t>
            </a:r>
            <a:r>
              <a:rPr lang="ro-RO" sz="1600" b="1" dirty="0"/>
              <a:t>Flexibilitate</a:t>
            </a:r>
            <a:r>
              <a:rPr lang="ro-RO" sz="1600" dirty="0"/>
              <a:t> – vectorii pot fi modificați ușor (mutare, extindere, corectare).</a:t>
            </a:r>
          </a:p>
          <a:p>
            <a:pPr lvl="0"/>
            <a:r>
              <a:rPr lang="ro-RO" sz="1600" dirty="0"/>
              <a:t> </a:t>
            </a:r>
            <a:r>
              <a:rPr lang="ro-RO" sz="1600" b="1" dirty="0"/>
              <a:t>Validare legală</a:t>
            </a:r>
            <a:r>
              <a:rPr lang="ro-RO" sz="1600" dirty="0"/>
              <a:t> – traseul vectorizat trebuie să corespundă cu documentul legal (HCL).</a:t>
            </a:r>
          </a:p>
          <a:p>
            <a:pPr lvl="0"/>
            <a:r>
              <a:rPr lang="ro-RO" sz="1600" dirty="0"/>
              <a:t> </a:t>
            </a:r>
            <a:r>
              <a:rPr lang="ro-RO" sz="1600" b="1" dirty="0"/>
              <a:t>Integrare cu adresele administrative</a:t>
            </a:r>
            <a:r>
              <a:rPr lang="ro-RO" sz="1600" dirty="0"/>
              <a:t> – numerele administrative se plasează pe tronsoane vectorizate.</a:t>
            </a:r>
          </a:p>
          <a:p>
            <a:endParaRPr lang="ro-RO" sz="1700" dirty="0"/>
          </a:p>
        </p:txBody>
      </p:sp>
    </p:spTree>
    <p:extLst>
      <p:ext uri="{BB962C8B-B14F-4D97-AF65-F5344CB8AC3E}">
        <p14:creationId xmlns:p14="http://schemas.microsoft.com/office/powerpoint/2010/main" val="6923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600" dirty="0" smtClean="0"/>
              <a:t>Moduri RENNS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0146"/>
            <a:ext cx="8229600" cy="42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sz="3600" dirty="0" err="1" smtClean="0"/>
              <a:t>Modul</a:t>
            </a:r>
            <a:r>
              <a:rPr sz="3600" dirty="0" smtClean="0"/>
              <a:t> </a:t>
            </a:r>
            <a:r>
              <a:rPr sz="3600" dirty="0" err="1"/>
              <a:t>Gestiune</a:t>
            </a:r>
            <a:r>
              <a:rPr sz="3600" dirty="0"/>
              <a:t> </a:t>
            </a:r>
            <a:r>
              <a:rPr sz="3600" dirty="0" err="1" smtClean="0"/>
              <a:t>Drumuri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  <a:defRPr sz="1800"/>
            </a:pPr>
            <a:r>
              <a:rPr lang="ro-RO" sz="1800" dirty="0" smtClean="0"/>
              <a:t>	</a:t>
            </a:r>
            <a:r>
              <a:rPr lang="ro-RO" sz="1800" dirty="0"/>
              <a:t>	</a:t>
            </a:r>
            <a:r>
              <a:rPr lang="ro-RO" sz="1600" dirty="0" smtClean="0"/>
              <a:t>Modul </a:t>
            </a:r>
            <a:r>
              <a:rPr lang="ro-RO" sz="1600" b="1" dirty="0"/>
              <a:t>Gestiune Drumuri</a:t>
            </a:r>
            <a:r>
              <a:rPr lang="ro-RO" sz="1600" dirty="0"/>
              <a:t> este zona din RENNS în care Referentul și Supervizorul lucrează efectiv cu </a:t>
            </a:r>
            <a:r>
              <a:rPr lang="ro-RO" sz="1600" b="1" dirty="0"/>
              <a:t>drumurile dintr-o localitate</a:t>
            </a:r>
            <a:r>
              <a:rPr lang="ro-RO" sz="1600" dirty="0"/>
              <a:t>: le creează, le modifică, le împart, le unesc sau le desființează. </a:t>
            </a:r>
            <a:endParaRPr lang="ro-RO" sz="1600" dirty="0" smtClean="0"/>
          </a:p>
          <a:p>
            <a:pPr marL="0" indent="0" algn="just">
              <a:buNone/>
              <a:defRPr sz="1800"/>
            </a:pPr>
            <a:r>
              <a:rPr lang="ro-RO" sz="1600" dirty="0"/>
              <a:t>	</a:t>
            </a:r>
            <a:r>
              <a:rPr lang="ro-RO" sz="1600" dirty="0" smtClean="0"/>
              <a:t>Modul </a:t>
            </a:r>
            <a:r>
              <a:rPr lang="ro-RO" sz="1600" dirty="0"/>
              <a:t>este împărțit clar între roluri</a:t>
            </a:r>
            <a:r>
              <a:rPr lang="ro-RO" sz="1600" dirty="0" smtClean="0"/>
              <a:t>:</a:t>
            </a:r>
          </a:p>
          <a:p>
            <a:pPr marL="0" indent="0" algn="just">
              <a:buNone/>
              <a:defRPr sz="1800"/>
            </a:pPr>
            <a:endParaRPr lang="ro-RO" sz="1600" dirty="0"/>
          </a:p>
          <a:p>
            <a:pPr lvl="0" algn="just"/>
            <a:r>
              <a:rPr lang="ro-RO" sz="1600" b="1" dirty="0"/>
              <a:t>Referentul</a:t>
            </a:r>
            <a:r>
              <a:rPr lang="ro-RO" sz="1600" dirty="0"/>
              <a:t> creează și pregătește acțiunile (schițe, vectorizare, completare date).</a:t>
            </a:r>
          </a:p>
          <a:p>
            <a:pPr lvl="0" algn="just"/>
            <a:r>
              <a:rPr lang="ro-RO" sz="1600" b="1" dirty="0"/>
              <a:t>Supervizorul</a:t>
            </a:r>
            <a:r>
              <a:rPr lang="ro-RO" sz="1600" dirty="0"/>
              <a:t> verifică, aprobă, respinge și publică acțiunile</a:t>
            </a:r>
            <a:r>
              <a:rPr lang="ro-RO" sz="1600" dirty="0" smtClean="0"/>
              <a:t>.</a:t>
            </a:r>
          </a:p>
          <a:p>
            <a:pPr lvl="0" algn="just"/>
            <a:endParaRPr lang="ro-RO" sz="1600" dirty="0"/>
          </a:p>
          <a:p>
            <a:pPr marL="0" indent="0" algn="just">
              <a:buNone/>
            </a:pPr>
            <a:r>
              <a:rPr lang="ro-RO" sz="1600" dirty="0" smtClean="0"/>
              <a:t>	Pe </a:t>
            </a:r>
            <a:r>
              <a:rPr lang="ro-RO" sz="1600" dirty="0"/>
              <a:t>scurt, Gestiune Drumuri este locul unde se construiește </a:t>
            </a:r>
            <a:r>
              <a:rPr lang="ro-RO" sz="1600" dirty="0" smtClean="0"/>
              <a:t>și se întreține structura </a:t>
            </a:r>
            <a:r>
              <a:rPr lang="ro-RO" sz="1600" dirty="0"/>
              <a:t>stradală a localității, iar fiecare operațiune are reguli clare, documente obligatorii și verificări stricte pentru a asigura corectitudinea datelor publicate în RENNS.</a:t>
            </a:r>
          </a:p>
          <a:p>
            <a:pPr marL="0" indent="0">
              <a:buNone/>
              <a:defRPr sz="1800"/>
            </a:pPr>
            <a:endParaRPr lang="ro-RO" sz="1600" dirty="0"/>
          </a:p>
          <a:p>
            <a:pPr>
              <a:defRPr sz="1800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sz="3200" dirty="0" smtClean="0"/>
              <a:t>Ce </a:t>
            </a:r>
            <a:r>
              <a:rPr lang="fr-FR" sz="3200" dirty="0" err="1"/>
              <a:t>vom</a:t>
            </a:r>
            <a:r>
              <a:rPr lang="fr-FR" sz="3200" dirty="0"/>
              <a:t> </a:t>
            </a:r>
            <a:r>
              <a:rPr lang="fr-FR" sz="3200" dirty="0" err="1"/>
              <a:t>parcurge</a:t>
            </a:r>
            <a:r>
              <a:rPr lang="fr-FR" sz="3200" dirty="0"/>
              <a:t> </a:t>
            </a:r>
            <a:r>
              <a:rPr lang="fr-FR" sz="3200" dirty="0" err="1"/>
              <a:t>în</a:t>
            </a:r>
            <a:r>
              <a:rPr lang="fr-FR" sz="3200" dirty="0"/>
              <a:t> </a:t>
            </a:r>
            <a:r>
              <a:rPr lang="fr-FR" sz="3200" dirty="0" err="1"/>
              <a:t>această</a:t>
            </a:r>
            <a:r>
              <a:rPr lang="fr-FR" sz="3200" dirty="0"/>
              <a:t> </a:t>
            </a:r>
            <a:r>
              <a:rPr lang="fr-FR" sz="3200" dirty="0" err="1" smtClean="0"/>
              <a:t>sesiune</a:t>
            </a: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b="1" dirty="0" smtClean="0"/>
              <a:t>1</a:t>
            </a:r>
            <a:r>
              <a:rPr lang="ro-RO" sz="1600" b="1" dirty="0"/>
              <a:t>. Introducere în RENNS</a:t>
            </a:r>
            <a:r>
              <a:rPr lang="ro-RO" sz="1600" dirty="0"/>
              <a:t> – Ce este și cum funcționează</a:t>
            </a:r>
          </a:p>
          <a:p>
            <a:pPr marL="0" indent="0">
              <a:buNone/>
            </a:pPr>
            <a:r>
              <a:rPr lang="ro-RO" sz="1600" b="1" dirty="0"/>
              <a:t>2. Rolurile utilizatorilor</a:t>
            </a:r>
            <a:r>
              <a:rPr lang="ro-RO" sz="1600" dirty="0"/>
              <a:t> – </a:t>
            </a:r>
            <a:r>
              <a:rPr lang="ro-RO" sz="1600" dirty="0" smtClean="0"/>
              <a:t>înrolare, autentificare, prezentare roluri</a:t>
            </a:r>
            <a:endParaRPr lang="ro-RO" sz="1600" dirty="0"/>
          </a:p>
          <a:p>
            <a:pPr marL="0" indent="0">
              <a:buNone/>
            </a:pPr>
            <a:r>
              <a:rPr lang="ro-RO" sz="1600" b="1" dirty="0"/>
              <a:t>3. Fluxul de lucru</a:t>
            </a:r>
            <a:r>
              <a:rPr lang="ro-RO" sz="1600" dirty="0"/>
              <a:t> </a:t>
            </a:r>
            <a:r>
              <a:rPr lang="ro-RO" sz="1600" dirty="0" smtClean="0"/>
              <a:t>– clarificare concept, etape </a:t>
            </a:r>
          </a:p>
          <a:p>
            <a:pPr marL="0" indent="0">
              <a:buNone/>
            </a:pPr>
            <a:r>
              <a:rPr lang="ro-RO" sz="1600" dirty="0"/>
              <a:t> </a:t>
            </a:r>
            <a:r>
              <a:rPr lang="ro-RO" sz="1600" dirty="0" smtClean="0"/>
              <a:t>                 Schiță </a:t>
            </a:r>
            <a:r>
              <a:rPr lang="ro-RO" sz="1600" dirty="0"/>
              <a:t>→ În lucru → Aprobat/Respins → </a:t>
            </a:r>
            <a:r>
              <a:rPr lang="ro-RO" sz="1600" dirty="0" smtClean="0"/>
              <a:t>Publicat</a:t>
            </a:r>
          </a:p>
          <a:p>
            <a:pPr marL="0" indent="0">
              <a:buNone/>
            </a:pPr>
            <a:r>
              <a:rPr lang="ro-RO" sz="1600" dirty="0" smtClean="0"/>
              <a:t>4. </a:t>
            </a:r>
            <a:r>
              <a:rPr lang="ro-RO" sz="1600" b="1" dirty="0"/>
              <a:t>Vectorizare</a:t>
            </a:r>
            <a:r>
              <a:rPr lang="ro-RO" sz="1600" dirty="0" smtClean="0"/>
              <a:t>, </a:t>
            </a:r>
            <a:r>
              <a:rPr lang="ro-RO" sz="1600" b="1" dirty="0" smtClean="0"/>
              <a:t>CUD și CUA</a:t>
            </a:r>
            <a:endParaRPr lang="ro-RO" sz="1600" b="1" dirty="0"/>
          </a:p>
          <a:p>
            <a:pPr marL="0" indent="0">
              <a:buNone/>
            </a:pPr>
            <a:r>
              <a:rPr lang="ro-RO" sz="1600" b="1" dirty="0" smtClean="0"/>
              <a:t>5. </a:t>
            </a:r>
            <a:r>
              <a:rPr lang="ro-RO" sz="1600" b="1" dirty="0"/>
              <a:t>Gestiune Drumuri</a:t>
            </a:r>
            <a:r>
              <a:rPr lang="ro-RO" sz="1600" dirty="0"/>
              <a:t> </a:t>
            </a:r>
            <a:r>
              <a:rPr lang="ro-RO" sz="1600" dirty="0" smtClean="0"/>
              <a:t>–acțiuni</a:t>
            </a:r>
          </a:p>
          <a:p>
            <a:pPr marL="0" indent="0">
              <a:buNone/>
            </a:pPr>
            <a:r>
              <a:rPr lang="ro-RO" sz="1600" b="1" dirty="0" smtClean="0"/>
              <a:t>6. </a:t>
            </a:r>
            <a:r>
              <a:rPr lang="ro-RO" sz="1600" b="1" dirty="0"/>
              <a:t>Gestiune Numere Administrative</a:t>
            </a:r>
            <a:r>
              <a:rPr lang="ro-RO" sz="1600" dirty="0"/>
              <a:t> – </a:t>
            </a:r>
            <a:r>
              <a:rPr lang="ro-RO" sz="1600" dirty="0" smtClean="0"/>
              <a:t>acțiuni</a:t>
            </a:r>
            <a:endParaRPr lang="ro-RO" sz="1600" dirty="0"/>
          </a:p>
          <a:p>
            <a:pPr marL="0" indent="0">
              <a:buNone/>
            </a:pPr>
            <a:r>
              <a:rPr lang="ro-RO" sz="1600" b="1" dirty="0" smtClean="0"/>
              <a:t>7. </a:t>
            </a:r>
            <a:r>
              <a:rPr lang="ro-RO" sz="1600" b="1" dirty="0"/>
              <a:t>Registru RENNS</a:t>
            </a:r>
            <a:r>
              <a:rPr lang="ro-RO" sz="1600" dirty="0"/>
              <a:t> – Vizualizare date publicate</a:t>
            </a:r>
          </a:p>
          <a:p>
            <a:pPr marL="0" indent="0">
              <a:buNone/>
            </a:pPr>
            <a:r>
              <a:rPr lang="ro-RO" sz="1600" b="1" dirty="0" smtClean="0"/>
              <a:t>8. </a:t>
            </a:r>
            <a:r>
              <a:rPr lang="ro-RO" sz="1600" b="1" dirty="0"/>
              <a:t>Import Date &amp; Validare</a:t>
            </a:r>
            <a:r>
              <a:rPr lang="ro-RO" sz="1600" dirty="0"/>
              <a:t> – Fișiere, </a:t>
            </a:r>
            <a:r>
              <a:rPr lang="ro-RO" sz="1600" dirty="0" smtClean="0"/>
              <a:t>verificări</a:t>
            </a:r>
          </a:p>
          <a:p>
            <a:pPr marL="0" indent="0">
              <a:buNone/>
            </a:pPr>
            <a:r>
              <a:rPr lang="ro-RO" sz="1600" b="1" dirty="0" smtClean="0"/>
              <a:t>9. </a:t>
            </a:r>
            <a:r>
              <a:rPr lang="ro-RO" sz="1600" b="1" dirty="0"/>
              <a:t>Greșeli frecvente</a:t>
            </a:r>
            <a:r>
              <a:rPr lang="ro-RO" sz="1600" dirty="0"/>
              <a:t> – Ce evităm în RENNS</a:t>
            </a:r>
          </a:p>
          <a:p>
            <a:pPr marL="0" indent="0">
              <a:buNone/>
            </a:pPr>
            <a:r>
              <a:rPr lang="ro-RO" sz="1600" b="1" dirty="0" smtClean="0"/>
              <a:t>10. </a:t>
            </a:r>
            <a:r>
              <a:rPr lang="ro-RO" sz="1600" b="1" dirty="0"/>
              <a:t>Recomandări pentru </a:t>
            </a:r>
            <a:r>
              <a:rPr lang="ro-RO" sz="1600" b="1" dirty="0" smtClean="0"/>
              <a:t>UAT-uri</a:t>
            </a:r>
          </a:p>
          <a:p>
            <a:pPr marL="0" indent="0">
              <a:buNone/>
            </a:pPr>
            <a:r>
              <a:rPr lang="ro-RO" sz="1600" b="1" dirty="0" smtClean="0"/>
              <a:t>11. </a:t>
            </a:r>
            <a:r>
              <a:rPr lang="ro-RO" sz="1600" b="1" dirty="0"/>
              <a:t>Test final de </a:t>
            </a:r>
            <a:r>
              <a:rPr lang="ro-RO" sz="1600" b="1" dirty="0" smtClean="0"/>
              <a:t>verificare a cunoștințelor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639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sz="3600" dirty="0" err="1" smtClean="0"/>
              <a:t>Modul</a:t>
            </a:r>
            <a:r>
              <a:rPr sz="3600" dirty="0" smtClean="0"/>
              <a:t> </a:t>
            </a:r>
            <a:r>
              <a:rPr sz="3600" dirty="0" err="1"/>
              <a:t>Gestiune</a:t>
            </a:r>
            <a:r>
              <a:rPr sz="3600" dirty="0"/>
              <a:t> </a:t>
            </a:r>
            <a:r>
              <a:rPr sz="3600" dirty="0" err="1" smtClean="0"/>
              <a:t>Drumuri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791"/>
            <a:ext cx="8229600" cy="39256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1600" dirty="0" smtClean="0"/>
          </a:p>
          <a:p>
            <a:pPr marL="0" indent="0">
              <a:buNone/>
            </a:pPr>
            <a:r>
              <a:rPr lang="ro-RO" sz="1600" dirty="0" smtClean="0"/>
              <a:t>În </a:t>
            </a:r>
            <a:r>
              <a:rPr lang="ro-RO" sz="1600" dirty="0"/>
              <a:t>acest modul se gestionează </a:t>
            </a:r>
            <a:r>
              <a:rPr lang="ro-RO" sz="1600" dirty="0" smtClean="0"/>
              <a:t>operațiunile </a:t>
            </a:r>
            <a:r>
              <a:rPr lang="ro-RO" sz="1600" dirty="0"/>
              <a:t>posibile asupra unui drum</a:t>
            </a:r>
            <a:r>
              <a:rPr lang="ro-RO" sz="1600" dirty="0" smtClean="0"/>
              <a:t>:</a:t>
            </a:r>
          </a:p>
          <a:p>
            <a:pPr marL="0" indent="0">
              <a:buNone/>
            </a:pPr>
            <a:endParaRPr lang="ro-RO" sz="1600" dirty="0"/>
          </a:p>
          <a:p>
            <a:pPr lvl="0"/>
            <a:r>
              <a:rPr lang="ro-RO" sz="1600" dirty="0" smtClean="0">
                <a:hlinkClick r:id="rId2"/>
              </a:rPr>
              <a:t>Creare </a:t>
            </a:r>
            <a:r>
              <a:rPr lang="ro-RO" sz="1600" dirty="0">
                <a:hlinkClick r:id="rId2"/>
              </a:rPr>
              <a:t>drum </a:t>
            </a:r>
            <a:r>
              <a:rPr lang="ro-RO" sz="1600" dirty="0"/>
              <a:t>– introducerea unui drum nou în RENNS, cu vectorizare și document legal.</a:t>
            </a:r>
          </a:p>
          <a:p>
            <a:pPr lvl="0"/>
            <a:r>
              <a:rPr lang="ro-RO" sz="1600" dirty="0">
                <a:hlinkClick r:id="rId3"/>
              </a:rPr>
              <a:t>Modificare  atribute descriptive drum </a:t>
            </a:r>
            <a:r>
              <a:rPr lang="ro-RO" sz="1600" dirty="0"/>
              <a:t>– schimbarea numelui sau a categoriei străzii.</a:t>
            </a:r>
          </a:p>
          <a:p>
            <a:pPr lvl="0"/>
            <a:r>
              <a:rPr lang="ro-RO" sz="1600" dirty="0">
                <a:hlinkClick r:id="rId4"/>
              </a:rPr>
              <a:t>Modificare geometrie drum </a:t>
            </a:r>
            <a:r>
              <a:rPr lang="ro-RO" sz="1600" dirty="0"/>
              <a:t>– ajustarea traseului străzii pe hartă.</a:t>
            </a:r>
          </a:p>
          <a:p>
            <a:pPr lvl="0"/>
            <a:r>
              <a:rPr lang="ro-RO" sz="1600" dirty="0">
                <a:hlinkClick r:id="rId5"/>
              </a:rPr>
              <a:t>Dezmembrare drum </a:t>
            </a:r>
            <a:r>
              <a:rPr lang="ro-RO" sz="1600" dirty="0"/>
              <a:t>– împărțirea unui drum în două sau mai multe drumuri distincte.</a:t>
            </a:r>
          </a:p>
          <a:p>
            <a:pPr lvl="0"/>
            <a:r>
              <a:rPr lang="ro-RO" sz="1600" dirty="0">
                <a:hlinkClick r:id="rId6"/>
              </a:rPr>
              <a:t>Comasare drumuri </a:t>
            </a:r>
            <a:r>
              <a:rPr lang="ro-RO" sz="1600" dirty="0"/>
              <a:t>– unirea a două sau mai multe drumuri într-unul singur.</a:t>
            </a:r>
          </a:p>
          <a:p>
            <a:pPr lvl="0"/>
            <a:r>
              <a:rPr lang="ro-RO" sz="1600" dirty="0">
                <a:hlinkClick r:id="rId7"/>
              </a:rPr>
              <a:t>Desființare drum </a:t>
            </a:r>
            <a:r>
              <a:rPr lang="ro-RO" sz="1600" dirty="0"/>
              <a:t>– eliminarea unui drum din registru, pe baza documentului legal.</a:t>
            </a:r>
          </a:p>
          <a:p>
            <a:pPr lvl="0"/>
            <a:endParaRPr lang="ro-RO" sz="1600" dirty="0"/>
          </a:p>
          <a:p>
            <a:pPr lvl="0"/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22429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600" dirty="0" smtClean="0"/>
              <a:t>Exemplu: flux c</a:t>
            </a:r>
            <a:r>
              <a:rPr sz="3600" dirty="0" err="1" smtClean="0"/>
              <a:t>reare</a:t>
            </a:r>
            <a:r>
              <a:rPr sz="3600" dirty="0" smtClean="0"/>
              <a:t> drum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r>
              <a:rPr lang="ro-RO" sz="3600" dirty="0" smtClean="0"/>
              <a:t/>
            </a:r>
            <a:br>
              <a:rPr lang="ro-RO" sz="3600" dirty="0" smtClean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4"/>
            <a:ext cx="8229600" cy="3302306"/>
          </a:xfrm>
        </p:spPr>
        <p:txBody>
          <a:bodyPr>
            <a:normAutofit/>
          </a:bodyPr>
          <a:lstStyle/>
          <a:p>
            <a:pPr lvl="0"/>
            <a:r>
              <a:rPr lang="ro-RO" sz="1600" dirty="0" smtClean="0"/>
              <a:t>Accesați </a:t>
            </a:r>
            <a:r>
              <a:rPr lang="ro-RO" sz="1600" dirty="0"/>
              <a:t>meniul Gestiune drumuri → Adaugă acțiune nouă → Creare.</a:t>
            </a:r>
          </a:p>
          <a:p>
            <a:pPr lvl="0"/>
            <a:r>
              <a:rPr lang="ro-RO" sz="1600" dirty="0"/>
              <a:t>Completați formularul:</a:t>
            </a:r>
          </a:p>
          <a:p>
            <a:pPr lvl="1"/>
            <a:r>
              <a:rPr lang="ro-RO" sz="1600" dirty="0"/>
              <a:t>Județ, UAT, Localitate</a:t>
            </a:r>
          </a:p>
          <a:p>
            <a:pPr lvl="1"/>
            <a:r>
              <a:rPr lang="ro-RO" sz="1600" dirty="0"/>
              <a:t>Tip drum (stradă, alee, bulevard etc.)</a:t>
            </a:r>
          </a:p>
          <a:p>
            <a:pPr lvl="1"/>
            <a:r>
              <a:rPr lang="ro-RO" sz="1600" dirty="0"/>
              <a:t>Denumire drum (prefix + nume + sufix)</a:t>
            </a:r>
          </a:p>
          <a:p>
            <a:pPr lvl="1"/>
            <a:r>
              <a:rPr lang="ro-RO" sz="1600" dirty="0"/>
              <a:t>Tip teren (intravilan/extravilan)</a:t>
            </a:r>
          </a:p>
          <a:p>
            <a:pPr lvl="1"/>
            <a:r>
              <a:rPr lang="ro-RO" sz="1600" dirty="0"/>
              <a:t>Document legal obligatoriu (ex. HCL)</a:t>
            </a:r>
          </a:p>
          <a:p>
            <a:pPr lvl="1"/>
            <a:r>
              <a:rPr lang="ro-RO" sz="1600" dirty="0"/>
              <a:t>Stradă de început și stradă de sfârșit (intersecțiile capătului drumului)</a:t>
            </a:r>
          </a:p>
          <a:p>
            <a:pPr lvl="0"/>
            <a:r>
              <a:rPr lang="ro-RO" sz="1600" dirty="0"/>
              <a:t>Vectorizați tronsonul pe hartă (se pot adăuga mai multe tronsoane).</a:t>
            </a:r>
          </a:p>
          <a:p>
            <a:pPr lvl="0"/>
            <a:r>
              <a:rPr lang="ro-RO" sz="1600" dirty="0"/>
              <a:t>Salvați schița sau trimiteți spre procesare.</a:t>
            </a:r>
          </a:p>
          <a:p>
            <a:pPr>
              <a:defRPr sz="1800"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Acțiuni Gestiune Drumuri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38" y="1775964"/>
            <a:ext cx="7510332" cy="38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Formular drum nou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416" y="1192576"/>
            <a:ext cx="512659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Mai multe tronsoane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88" y="2305050"/>
            <a:ext cx="6304000" cy="25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Drumul Vectorizat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180" y="1585646"/>
            <a:ext cx="3920537" cy="38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Salvez sau trimit spre procesare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56" y="2015572"/>
            <a:ext cx="7994694" cy="31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Trimite spre procesare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0" y="1649665"/>
            <a:ext cx="7584863" cy="29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Aprob sau Refuz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201" y="1600200"/>
            <a:ext cx="68095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Motivul respingerii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873968"/>
            <a:ext cx="8229600" cy="1718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1604926"/>
            <a:ext cx="5040389" cy="20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Portal-uri RENNS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sz="1800"/>
            </a:pPr>
            <a:endParaRPr lang="ro-RO" dirty="0" smtClean="0"/>
          </a:p>
          <a:p>
            <a:pPr>
              <a:defRPr sz="1800"/>
            </a:pPr>
            <a:endParaRPr lang="ro-RO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03" y="1417638"/>
            <a:ext cx="7524520" cy="434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Aprobă drumul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190" y="1763310"/>
            <a:ext cx="5629620" cy="39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Publică drumul</a:t>
            </a:r>
            <a:endParaRPr lang="ro-RO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67" y="2008170"/>
            <a:ext cx="7228065" cy="31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Drum Publicat</a:t>
            </a:r>
            <a:endParaRPr lang="ro-RO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4988" y="1787725"/>
            <a:ext cx="6134106" cy="32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997" y="207753"/>
            <a:ext cx="8521547" cy="805015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sz="3600" dirty="0" err="1" smtClean="0"/>
              <a:t>Modul</a:t>
            </a:r>
            <a:r>
              <a:rPr sz="3600" dirty="0" smtClean="0"/>
              <a:t> </a:t>
            </a:r>
            <a:r>
              <a:rPr sz="3600" dirty="0" err="1"/>
              <a:t>Gestiune</a:t>
            </a:r>
            <a:r>
              <a:rPr sz="3600" dirty="0"/>
              <a:t> </a:t>
            </a:r>
            <a:r>
              <a:rPr sz="3600" dirty="0" err="1"/>
              <a:t>Numere</a:t>
            </a:r>
            <a:r>
              <a:rPr sz="3600" dirty="0"/>
              <a:t> </a:t>
            </a:r>
            <a:r>
              <a:rPr sz="3600" dirty="0" smtClean="0"/>
              <a:t>Administrative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r>
              <a:rPr lang="ro-RO" sz="3600" dirty="0" smtClean="0"/>
              <a:t/>
            </a:r>
            <a:br>
              <a:rPr lang="ro-RO" sz="3600" dirty="0" smtClean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997" y="2250196"/>
            <a:ext cx="8229600" cy="3731964"/>
          </a:xfrm>
        </p:spPr>
        <p:txBody>
          <a:bodyPr>
            <a:normAutofit/>
          </a:bodyPr>
          <a:lstStyle/>
          <a:p>
            <a:pPr marL="0" indent="0" algn="just">
              <a:buNone/>
              <a:defRPr sz="1800"/>
            </a:pPr>
            <a:r>
              <a:rPr lang="ro-RO" sz="1800" dirty="0" smtClean="0"/>
              <a:t>	</a:t>
            </a:r>
            <a:r>
              <a:rPr lang="ro-RO" sz="1600" dirty="0" smtClean="0"/>
              <a:t>Modul </a:t>
            </a:r>
            <a:r>
              <a:rPr lang="ro-RO" sz="1600" b="1" dirty="0"/>
              <a:t>Gestiune Numere Administrative</a:t>
            </a:r>
            <a:r>
              <a:rPr lang="ro-RO" sz="1600" dirty="0"/>
              <a:t> este zona din RENNS în care se creează, se modifică, se mută, se împart, se unesc sau se desființează </a:t>
            </a:r>
            <a:r>
              <a:rPr lang="ro-RO" sz="1600" b="1" dirty="0"/>
              <a:t>numerele administrative asociate drumurilor</a:t>
            </a:r>
            <a:r>
              <a:rPr lang="ro-RO" sz="1600" dirty="0"/>
              <a:t>. Este, practic, instrumentul prin care UAT‑ul își gestionează adresele oficiale.</a:t>
            </a:r>
          </a:p>
          <a:p>
            <a:pPr marL="0" indent="0" algn="just">
              <a:buNone/>
            </a:pPr>
            <a:r>
              <a:rPr lang="ro-RO" sz="1600" dirty="0"/>
              <a:t>Rolurile sunt clare:</a:t>
            </a:r>
          </a:p>
          <a:p>
            <a:pPr lvl="0" algn="just"/>
            <a:r>
              <a:rPr lang="ro-RO" sz="1600" dirty="0"/>
              <a:t>Referentul introduce și pregătește acțiunile (date, documente, poziționare pe hartă).</a:t>
            </a:r>
          </a:p>
          <a:p>
            <a:pPr lvl="0" algn="just"/>
            <a:r>
              <a:rPr lang="ro-RO" sz="1600" dirty="0"/>
              <a:t>Supervizorul verifică unicitatea, poziția, documentele și aprobă sau respinge acțiunea, apoi o publică.</a:t>
            </a:r>
          </a:p>
          <a:p>
            <a:pPr marL="0" indent="0" algn="just">
              <a:buNone/>
            </a:pPr>
            <a:r>
              <a:rPr lang="ro-RO" sz="1600" dirty="0"/>
              <a:t>Pe scurt, este </a:t>
            </a:r>
            <a:r>
              <a:rPr lang="ro-RO" sz="1600" dirty="0" smtClean="0"/>
              <a:t>modul </a:t>
            </a:r>
            <a:r>
              <a:rPr lang="ro-RO" sz="1600" dirty="0"/>
              <a:t>în care se gestionează adresele oficiale ale localității, cu reguli stricte privind documentele legale, poziționarea pe hartă și coerența numerotării.</a:t>
            </a:r>
          </a:p>
          <a:p>
            <a:pPr algn="just">
              <a:defRPr sz="1800"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25" y="219553"/>
            <a:ext cx="8736376" cy="716881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sz="3600" dirty="0" err="1" smtClean="0"/>
              <a:t>Modul</a:t>
            </a:r>
            <a:r>
              <a:rPr sz="3600" dirty="0" smtClean="0"/>
              <a:t> </a:t>
            </a:r>
            <a:r>
              <a:rPr sz="3600" dirty="0" err="1"/>
              <a:t>Gestiune</a:t>
            </a:r>
            <a:r>
              <a:rPr sz="3600" dirty="0"/>
              <a:t> </a:t>
            </a:r>
            <a:r>
              <a:rPr sz="3600" dirty="0" err="1"/>
              <a:t>Numere</a:t>
            </a:r>
            <a:r>
              <a:rPr sz="3600" dirty="0"/>
              <a:t> </a:t>
            </a:r>
            <a:r>
              <a:rPr sz="3600" dirty="0" smtClean="0"/>
              <a:t>Administrative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r>
              <a:rPr lang="ro-RO" sz="3600" dirty="0" smtClean="0"/>
              <a:t/>
            </a:r>
            <a:br>
              <a:rPr lang="ro-RO" sz="3600" dirty="0" smtClean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25" y="2004286"/>
            <a:ext cx="8229600" cy="3019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/>
              <a:t>Acest </a:t>
            </a:r>
            <a:r>
              <a:rPr lang="ro-RO" sz="1600" dirty="0"/>
              <a:t>mod permite</a:t>
            </a:r>
            <a:r>
              <a:rPr lang="ro-RO" sz="1600" dirty="0" smtClean="0"/>
              <a:t>:</a:t>
            </a:r>
          </a:p>
          <a:p>
            <a:pPr marL="0" indent="0">
              <a:buNone/>
            </a:pPr>
            <a:endParaRPr lang="ro-RO" sz="1600" dirty="0"/>
          </a:p>
          <a:p>
            <a:pPr lvl="0"/>
            <a:r>
              <a:rPr lang="ro-RO" sz="1600" dirty="0">
                <a:hlinkClick r:id="rId2"/>
              </a:rPr>
              <a:t>crearea unui număr administrativ </a:t>
            </a:r>
            <a:r>
              <a:rPr lang="ro-RO" sz="1600" dirty="0"/>
              <a:t>nou, pe baza unui document legal și prin poziționare pe hartă,</a:t>
            </a:r>
          </a:p>
          <a:p>
            <a:pPr lvl="0"/>
            <a:r>
              <a:rPr lang="ro-RO" sz="1600" dirty="0">
                <a:hlinkClick r:id="rId3"/>
              </a:rPr>
              <a:t>modificarea atributelor unui număr </a:t>
            </a:r>
            <a:r>
              <a:rPr lang="ro-RO" sz="1600" dirty="0"/>
              <a:t>(ex.: schimbarea numărului sau a tipului),</a:t>
            </a:r>
          </a:p>
          <a:p>
            <a:pPr lvl="0"/>
            <a:r>
              <a:rPr lang="ro-RO" sz="1600" dirty="0">
                <a:hlinkClick r:id="rId4"/>
              </a:rPr>
              <a:t>corectare geometrie </a:t>
            </a:r>
            <a:r>
              <a:rPr lang="ro-RO" sz="1600" dirty="0"/>
              <a:t>(mutarea poziției pe hartă),</a:t>
            </a:r>
          </a:p>
          <a:p>
            <a:pPr lvl="0"/>
            <a:r>
              <a:rPr lang="ro-RO" sz="1600" dirty="0">
                <a:hlinkClick r:id="rId5"/>
              </a:rPr>
              <a:t>dezmembrarea unui număr în mai multe </a:t>
            </a:r>
            <a:r>
              <a:rPr lang="ro-RO" sz="1600" dirty="0"/>
              <a:t>(ex.: 10 → 10A și 10B),</a:t>
            </a:r>
          </a:p>
          <a:p>
            <a:pPr lvl="0"/>
            <a:r>
              <a:rPr lang="ro-RO" sz="1600" dirty="0">
                <a:hlinkClick r:id="rId6"/>
              </a:rPr>
              <a:t>comasarea mai multor numere </a:t>
            </a:r>
            <a:r>
              <a:rPr lang="ro-RO" sz="1600" dirty="0"/>
              <a:t>într-unul singur,</a:t>
            </a:r>
          </a:p>
          <a:p>
            <a:pPr lvl="0"/>
            <a:r>
              <a:rPr lang="ro-RO" sz="1600" dirty="0">
                <a:hlinkClick r:id="rId7"/>
              </a:rPr>
              <a:t>desființarea unui număr administrativ</a:t>
            </a:r>
            <a:r>
              <a:rPr lang="ro-RO" sz="1600" dirty="0"/>
              <a:t>.</a:t>
            </a:r>
          </a:p>
          <a:p>
            <a:pPr lvl="0"/>
            <a:endParaRPr lang="ro-RO" sz="1600" dirty="0" smtClean="0"/>
          </a:p>
          <a:p>
            <a:pPr marL="0" lvl="0" indent="0">
              <a:buNone/>
            </a:pPr>
            <a:endParaRPr lang="ro-RO" sz="1800" dirty="0"/>
          </a:p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3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573" y="29513"/>
            <a:ext cx="8642732" cy="962005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>Acțiuni </a:t>
            </a:r>
            <a:r>
              <a:rPr lang="ro-RO" sz="3200" dirty="0"/>
              <a:t>gestionare numere </a:t>
            </a:r>
            <a:r>
              <a:rPr lang="ro-RO" sz="3200" dirty="0" smtClean="0"/>
              <a:t>administrative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endParaRPr lang="ro-RO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85" y="1666302"/>
            <a:ext cx="6469304" cy="47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017"/>
            <a:ext cx="8229600" cy="581716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3600" dirty="0" smtClean="0"/>
              <a:t>Creare </a:t>
            </a:r>
            <a:r>
              <a:rPr lang="ro-RO" sz="3600" dirty="0"/>
              <a:t>numere administrative</a:t>
            </a:r>
            <a:r>
              <a:rPr lang="ro-RO" dirty="0"/>
              <a:t/>
            </a:r>
            <a:br>
              <a:rPr lang="ro-RO" dirty="0"/>
            </a:br>
            <a:r>
              <a:rPr lang="ro-RO" sz="3600" dirty="0" smtClean="0"/>
              <a:t> </a:t>
            </a:r>
            <a:r>
              <a:rPr lang="ro-RO" sz="3200" dirty="0"/>
              <a:t/>
            </a:r>
            <a:br>
              <a:rPr lang="ro-RO" sz="3200" dirty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0875"/>
            <a:ext cx="8229600" cy="4293823"/>
          </a:xfrm>
        </p:spPr>
        <p:txBody>
          <a:bodyPr>
            <a:normAutofit fontScale="92500"/>
          </a:bodyPr>
          <a:lstStyle/>
          <a:p>
            <a:pPr lvl="0"/>
            <a:r>
              <a:rPr lang="ro-RO" sz="1900" dirty="0" smtClean="0"/>
              <a:t>Dupa alegerea acțiunii alegeți drumul</a:t>
            </a:r>
            <a:r>
              <a:rPr lang="ro-RO" sz="1900" dirty="0"/>
              <a:t>, localitatea, data de inceput, documentul </a:t>
            </a:r>
            <a:endParaRPr lang="ro-RO" sz="1900" dirty="0" smtClean="0"/>
          </a:p>
          <a:p>
            <a:pPr marL="0" lvl="0" indent="0">
              <a:buNone/>
            </a:pPr>
            <a:r>
              <a:rPr lang="ro-RO" sz="1900" dirty="0" smtClean="0"/>
              <a:t>legal </a:t>
            </a:r>
            <a:r>
              <a:rPr lang="ro-RO" sz="1900" dirty="0"/>
              <a:t>și </a:t>
            </a:r>
            <a:r>
              <a:rPr lang="ro-RO" sz="1900" dirty="0" smtClean="0"/>
              <a:t>apoi executați </a:t>
            </a:r>
            <a:r>
              <a:rPr lang="ro-RO" sz="1900" dirty="0"/>
              <a:t>clic pe butonul </a:t>
            </a:r>
          </a:p>
          <a:p>
            <a:pPr lvl="0"/>
            <a:r>
              <a:rPr lang="ro-RO" sz="2100" dirty="0" smtClean="0"/>
              <a:t>Introduceți </a:t>
            </a:r>
            <a:endParaRPr lang="ro-RO" sz="2100" dirty="0"/>
          </a:p>
          <a:p>
            <a:pPr lvl="1"/>
            <a:r>
              <a:rPr lang="ro-RO" sz="2100" dirty="0"/>
              <a:t>Număr administrativ (ex. 1)</a:t>
            </a:r>
          </a:p>
          <a:p>
            <a:pPr lvl="1"/>
            <a:r>
              <a:rPr lang="ro-RO" sz="2100" dirty="0"/>
              <a:t>Denumire alternativă (dacă există)</a:t>
            </a:r>
          </a:p>
          <a:p>
            <a:pPr lvl="1"/>
            <a:r>
              <a:rPr lang="ro-RO" sz="2100" dirty="0"/>
              <a:t>Informații suplimentare( dacă există)</a:t>
            </a:r>
          </a:p>
          <a:p>
            <a:pPr lvl="0"/>
            <a:r>
              <a:rPr lang="ro-RO" sz="2100" dirty="0" smtClean="0"/>
              <a:t>Plasați </a:t>
            </a:r>
            <a:r>
              <a:rPr lang="ro-RO" sz="2100" dirty="0"/>
              <a:t>numărul pe hartă.</a:t>
            </a:r>
          </a:p>
          <a:p>
            <a:pPr lvl="0"/>
            <a:r>
              <a:rPr lang="ro-RO" sz="2100" dirty="0"/>
              <a:t>Repetați pentru fiecare număr necesar.</a:t>
            </a:r>
          </a:p>
          <a:p>
            <a:pPr lvl="0"/>
            <a:r>
              <a:rPr lang="ro-RO" sz="2100" dirty="0"/>
              <a:t>Trimiteți spre procesare </a:t>
            </a:r>
            <a:r>
              <a:rPr lang="ro-RO" sz="2100" dirty="0" smtClean="0"/>
              <a:t>(Clic pe                     și apoi                                              )</a:t>
            </a:r>
          </a:p>
          <a:p>
            <a:pPr marL="0" lvl="0" indent="0">
              <a:buNone/>
            </a:pPr>
            <a:endParaRPr lang="ro-RO" sz="2100" dirty="0" smtClean="0"/>
          </a:p>
          <a:p>
            <a:pPr marL="0" lvl="0" indent="0">
              <a:buNone/>
            </a:pPr>
            <a:r>
              <a:rPr lang="ro-RO" sz="2100" dirty="0" smtClean="0"/>
              <a:t>sau </a:t>
            </a:r>
            <a:r>
              <a:rPr lang="ro-RO" sz="2100" dirty="0"/>
              <a:t>salvați schița.</a:t>
            </a:r>
          </a:p>
          <a:p>
            <a:pPr>
              <a:defRPr sz="1800"/>
            </a:pPr>
            <a:endParaRPr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256" y="2388825"/>
            <a:ext cx="2314575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841" y="5482499"/>
            <a:ext cx="14859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492" y="4759975"/>
            <a:ext cx="1962150" cy="51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916" y="4817125"/>
            <a:ext cx="81915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35" y="120402"/>
            <a:ext cx="8229600" cy="937217"/>
          </a:xfrm>
        </p:spPr>
        <p:txBody>
          <a:bodyPr>
            <a:normAutofit/>
          </a:bodyPr>
          <a:lstStyle/>
          <a:p>
            <a:pPr algn="l"/>
            <a:r>
              <a:rPr lang="ro-RO" sz="3200" dirty="0" smtClean="0"/>
              <a:t>Completare date necesare </a:t>
            </a: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266" y="1417638"/>
            <a:ext cx="6733737" cy="35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81" y="214437"/>
            <a:ext cx="8229600" cy="782981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Adăugarea unui număr administrativ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20" y="1466135"/>
            <a:ext cx="7018658" cy="43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8" y="109385"/>
            <a:ext cx="8229600" cy="860099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Trimitere</a:t>
            </a:r>
            <a:r>
              <a:rPr lang="en-US" sz="3200" dirty="0" smtClean="0"/>
              <a:t> </a:t>
            </a:r>
            <a:r>
              <a:rPr lang="en-US" sz="3200" dirty="0" err="1" smtClean="0"/>
              <a:t>spre</a:t>
            </a:r>
            <a:r>
              <a:rPr lang="en-US" sz="3200" dirty="0" smtClean="0"/>
              <a:t> </a:t>
            </a:r>
            <a:r>
              <a:rPr lang="en-US" sz="3200" dirty="0" err="1" smtClean="0"/>
              <a:t>procesare</a:t>
            </a: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617" y="1600200"/>
            <a:ext cx="6791242" cy="39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sz="3200" dirty="0" err="1" smtClean="0"/>
              <a:t>Rol</a:t>
            </a:r>
            <a:r>
              <a:rPr lang="ro-RO" sz="3200" dirty="0" smtClean="0"/>
              <a:t>uri RENNS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sz="1600" b="1" dirty="0" smtClean="0"/>
              <a:t>Utilizatori</a:t>
            </a:r>
            <a:r>
              <a:rPr lang="ro-RO" sz="1600" dirty="0" smtClean="0"/>
              <a:t>: APL (Referent, Supervizor), ANCPI (Administrator)</a:t>
            </a:r>
          </a:p>
          <a:p>
            <a:pPr marL="0" indent="0">
              <a:buNone/>
            </a:pPr>
            <a:r>
              <a:rPr lang="ro-RO" sz="1600" b="1" dirty="0" smtClean="0"/>
              <a:t>Rolurile principale</a:t>
            </a:r>
            <a:endParaRPr lang="ro-RO" sz="1600" dirty="0" smtClean="0"/>
          </a:p>
          <a:p>
            <a:pPr lvl="0"/>
            <a:r>
              <a:rPr lang="ro-RO" sz="1600" b="1" dirty="0" smtClean="0"/>
              <a:t>Referentul</a:t>
            </a:r>
            <a:r>
              <a:rPr lang="ro-RO" sz="1600" dirty="0" smtClean="0"/>
              <a:t> </a:t>
            </a:r>
            <a:r>
              <a:rPr lang="ro-RO" sz="1600" dirty="0"/>
              <a:t>→ introduce datele în sistem: drumuri, tronsoane, numere administrative.</a:t>
            </a:r>
          </a:p>
          <a:p>
            <a:pPr lvl="0"/>
            <a:r>
              <a:rPr lang="ro-RO" sz="1600" b="1" dirty="0"/>
              <a:t>Supervizorul</a:t>
            </a:r>
            <a:r>
              <a:rPr lang="ro-RO" sz="1600" dirty="0"/>
              <a:t> → verifică și aprobă datele introduse, asigurând corectitudinea și legalitatea lor.</a:t>
            </a:r>
          </a:p>
          <a:p>
            <a:pPr marL="0" lvl="0" indent="0">
              <a:buNone/>
            </a:pPr>
            <a:endParaRPr lang="ro-RO" sz="1600" b="1" dirty="0" smtClean="0"/>
          </a:p>
          <a:p>
            <a:pPr marL="0" lvl="0" indent="0">
              <a:buNone/>
            </a:pPr>
            <a:r>
              <a:rPr lang="ro-RO" sz="1600" b="1" dirty="0" smtClean="0"/>
              <a:t>ANCPI</a:t>
            </a:r>
            <a:r>
              <a:rPr lang="ro-RO" sz="1600" dirty="0" smtClean="0"/>
              <a:t> </a:t>
            </a:r>
            <a:r>
              <a:rPr lang="ro-RO" sz="1600" dirty="0"/>
              <a:t>→ administrează platforma și stabilește regulile generale.</a:t>
            </a:r>
          </a:p>
          <a:p>
            <a:pPr marL="0" indent="0">
              <a:buNone/>
              <a:defRPr sz="1800"/>
            </a:pPr>
            <a:endParaRPr lang="ro-RO" sz="1600" b="1" dirty="0" smtClean="0"/>
          </a:p>
          <a:p>
            <a:pPr marL="0" indent="0">
              <a:buNone/>
            </a:pP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2" y="109386"/>
            <a:ext cx="8229600" cy="782981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Supervizor</a:t>
            </a:r>
            <a:r>
              <a:rPr lang="en-US" sz="3200" dirty="0" smtClean="0"/>
              <a:t>-</a:t>
            </a:r>
            <a:r>
              <a:rPr lang="ro-RO" sz="3200" dirty="0" smtClean="0"/>
              <a:t>î</a:t>
            </a:r>
            <a:r>
              <a:rPr lang="en-US" sz="3200" dirty="0" smtClean="0"/>
              <a:t>n </a:t>
            </a:r>
            <a:r>
              <a:rPr lang="en-US" sz="3200" dirty="0" err="1" smtClean="0"/>
              <a:t>lucru</a:t>
            </a: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82" y="2152658"/>
            <a:ext cx="8229600" cy="17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Supervizor-Aprobă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264" y="1417638"/>
            <a:ext cx="6877472" cy="39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85" y="241587"/>
            <a:ext cx="8229600" cy="816033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>Supervizor-Publică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807" y="1631739"/>
            <a:ext cx="7210157" cy="36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386"/>
            <a:ext cx="8229600" cy="580812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Numar administrativ publicat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757" y="1537678"/>
            <a:ext cx="7265624" cy="38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sz="3200" dirty="0" err="1" smtClean="0"/>
              <a:t>Modul</a:t>
            </a:r>
            <a:r>
              <a:rPr sz="3200" dirty="0" smtClean="0"/>
              <a:t> </a:t>
            </a:r>
            <a:r>
              <a:rPr sz="3200" dirty="0" err="1" smtClean="0"/>
              <a:t>Registru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392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defRPr sz="1800"/>
            </a:pPr>
            <a:r>
              <a:rPr lang="ro-RO" sz="1600" dirty="0" smtClean="0"/>
              <a:t>	Modul </a:t>
            </a:r>
            <a:r>
              <a:rPr lang="ro-RO" sz="1600" b="1" dirty="0"/>
              <a:t>Registru</a:t>
            </a:r>
            <a:r>
              <a:rPr lang="ro-RO" sz="1600" dirty="0"/>
              <a:t> este zona din RENNS în care se pot </a:t>
            </a:r>
            <a:r>
              <a:rPr lang="ro-RO" sz="1600" b="1" dirty="0"/>
              <a:t>vizualiza toate datele deja publicate</a:t>
            </a:r>
            <a:r>
              <a:rPr lang="ro-RO" sz="1600" dirty="0"/>
              <a:t> în sistem — fără posibilitatea de a le modifica. Este, practic, „vitrina oficială” a nomenclaturii stradale a UAT‑ului.</a:t>
            </a:r>
          </a:p>
          <a:p>
            <a:r>
              <a:rPr lang="ro-RO" sz="1600" dirty="0" smtClean="0"/>
              <a:t>Modul </a:t>
            </a:r>
            <a:r>
              <a:rPr lang="ro-RO" sz="1600" dirty="0"/>
              <a:t>Registru nu permite editări — este doar pentru consultare. Orice element care nu este publicat (în lucru, respins, anulat) nu apare în Registru.</a:t>
            </a:r>
          </a:p>
          <a:p>
            <a:r>
              <a:rPr lang="ro-RO" sz="1600" dirty="0"/>
              <a:t>Pe scurt, Registrul este locul în care se vede starea oficială și finală a datelor din RENNS, exact așa cum sunt ele recunoscute la nivel național.</a:t>
            </a:r>
          </a:p>
          <a:p>
            <a:pPr>
              <a:defRPr sz="1800"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sz="3200" dirty="0" err="1" smtClean="0"/>
              <a:t>Modul</a:t>
            </a:r>
            <a:r>
              <a:rPr sz="3200" dirty="0" smtClean="0"/>
              <a:t> </a:t>
            </a:r>
            <a:r>
              <a:rPr sz="3200" dirty="0" err="1" smtClean="0"/>
              <a:t>Registru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0876"/>
            <a:ext cx="8229600" cy="3555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/>
              <a:t>În </a:t>
            </a:r>
            <a:r>
              <a:rPr lang="ro-RO" sz="1600" dirty="0"/>
              <a:t>acest modul, atât Referentul, cât și Supervizorul pot vedea:</a:t>
            </a:r>
          </a:p>
          <a:p>
            <a:pPr lvl="0"/>
            <a:r>
              <a:rPr lang="ro-RO" sz="1600" dirty="0"/>
              <a:t>drumurile publicate, cu toate detaliile lor (denumire, tip, document legal, </a:t>
            </a:r>
            <a:r>
              <a:rPr lang="ro-RO" sz="1600" b="1" dirty="0"/>
              <a:t>genealogie</a:t>
            </a:r>
            <a:r>
              <a:rPr lang="ro-RO" sz="1600" dirty="0"/>
              <a:t>, geometrie),</a:t>
            </a:r>
          </a:p>
          <a:p>
            <a:pPr lvl="0"/>
            <a:r>
              <a:rPr lang="ro-RO" sz="1600" dirty="0"/>
              <a:t>numerele administrative publicate, cu poziția lor pe hartă și </a:t>
            </a:r>
            <a:r>
              <a:rPr lang="ro-RO" sz="1600" b="1" dirty="0"/>
              <a:t>istoricul modificărilor</a:t>
            </a:r>
            <a:r>
              <a:rPr lang="ro-RO" sz="1600" dirty="0"/>
              <a:t>,</a:t>
            </a:r>
          </a:p>
          <a:p>
            <a:pPr lvl="0"/>
            <a:r>
              <a:rPr lang="ro-RO" sz="1600" b="1" dirty="0"/>
              <a:t>genealogia</a:t>
            </a:r>
            <a:r>
              <a:rPr lang="ro-RO" sz="1600" dirty="0"/>
              <a:t> fiecărui element (toate acțiunile care au dus la forma actuală),</a:t>
            </a:r>
          </a:p>
          <a:p>
            <a:pPr lvl="0"/>
            <a:r>
              <a:rPr lang="ro-RO" sz="1600" dirty="0"/>
              <a:t>căutări și filtrări după denumire, tip, număr administrativ, localitate</a:t>
            </a:r>
            <a:r>
              <a:rPr lang="ro-RO" sz="1600" dirty="0" smtClean="0"/>
              <a:t>.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845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Modul Registru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824" y="1572865"/>
            <a:ext cx="7089522" cy="37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Modul Registru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594" y="1203593"/>
            <a:ext cx="67928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69" y="238049"/>
            <a:ext cx="8229600" cy="610250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sz="3600" dirty="0" smtClean="0"/>
              <a:t>Modul </a:t>
            </a:r>
            <a:r>
              <a:rPr sz="3600" dirty="0" smtClean="0"/>
              <a:t>Import </a:t>
            </a:r>
            <a:r>
              <a:rPr sz="3600" dirty="0"/>
              <a:t>Date &amp; </a:t>
            </a:r>
            <a:r>
              <a:rPr sz="3600" dirty="0" err="1" smtClean="0"/>
              <a:t>Validare</a:t>
            </a: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/>
              <a:t/>
            </a:r>
            <a:br>
              <a:rPr lang="ro-RO" sz="3600" dirty="0"/>
            </a:br>
            <a:r>
              <a:rPr lang="ro-RO" sz="3600" dirty="0" smtClean="0"/>
              <a:t/>
            </a:r>
            <a:br>
              <a:rPr lang="ro-RO" sz="3600" dirty="0" smtClean="0"/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04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 sz="1800"/>
            </a:pPr>
            <a:r>
              <a:rPr lang="ro-RO" sz="1600" dirty="0" smtClean="0"/>
              <a:t>	Modul </a:t>
            </a:r>
            <a:r>
              <a:rPr lang="ro-RO" sz="1600" b="1" dirty="0" smtClean="0">
                <a:hlinkClick r:id="rId2" action="ppaction://hlinkfile"/>
              </a:rPr>
              <a:t>Import </a:t>
            </a:r>
            <a:r>
              <a:rPr lang="ro-RO" sz="1600" b="1" dirty="0">
                <a:hlinkClick r:id="rId2" action="ppaction://hlinkfile"/>
              </a:rPr>
              <a:t>Date &amp; Validare</a:t>
            </a:r>
            <a:r>
              <a:rPr lang="ro-RO" sz="1600" dirty="0">
                <a:hlinkClick r:id="rId2" action="ppaction://hlinkfile"/>
              </a:rPr>
              <a:t> </a:t>
            </a:r>
            <a:r>
              <a:rPr lang="ro-RO" sz="1600" dirty="0" smtClean="0"/>
              <a:t> </a:t>
            </a:r>
            <a:r>
              <a:rPr lang="ro-RO" sz="1600" dirty="0"/>
              <a:t>este componenta din RENNS care permite încărcarea și verificarea fișierelor externe </a:t>
            </a:r>
            <a:r>
              <a:rPr lang="ro-RO" sz="1600" dirty="0" smtClean="0"/>
              <a:t>(format XML si JSON) </a:t>
            </a:r>
            <a:r>
              <a:rPr lang="ro-RO" sz="1600" dirty="0"/>
              <a:t>ce conțin drumuri sau numere administrative. Este folosit atunci când UAT-ul dorește să importe </a:t>
            </a:r>
            <a:r>
              <a:rPr lang="ro-RO" sz="1600" dirty="0" smtClean="0"/>
              <a:t>date, prin </a:t>
            </a:r>
            <a:r>
              <a:rPr lang="ro-RO" sz="1600" dirty="0"/>
              <a:t>fișiere pregătite în prealabil</a:t>
            </a:r>
            <a:r>
              <a:rPr lang="ro-RO" sz="1600" dirty="0" smtClean="0"/>
              <a:t>. Importurile </a:t>
            </a:r>
            <a:r>
              <a:rPr lang="ro-RO" sz="1600" dirty="0"/>
              <a:t>pot suprascrie date existente, motiv pentru care </a:t>
            </a:r>
            <a:r>
              <a:rPr lang="ro-RO" sz="1600" dirty="0" smtClean="0"/>
              <a:t>modul </a:t>
            </a:r>
            <a:r>
              <a:rPr lang="ro-RO" sz="1600" dirty="0"/>
              <a:t>include atenționări stricte și un proces de verificare detaliat. </a:t>
            </a:r>
            <a:endParaRPr lang="ro-RO" sz="1600" dirty="0" smtClean="0"/>
          </a:p>
          <a:p>
            <a:pPr marL="0" indent="0">
              <a:buNone/>
            </a:pPr>
            <a:endParaRPr lang="ro-RO" sz="1600" b="1" dirty="0" smtClean="0"/>
          </a:p>
          <a:p>
            <a:pPr marL="0" indent="0">
              <a:buNone/>
            </a:pPr>
            <a:r>
              <a:rPr lang="ro-RO" sz="1600" b="1" dirty="0" smtClean="0"/>
              <a:t>Acest mod </a:t>
            </a:r>
            <a:r>
              <a:rPr lang="ro-RO" sz="1600" b="1" dirty="0"/>
              <a:t>oferă trei funcții principale</a:t>
            </a:r>
            <a:r>
              <a:rPr lang="ro-RO" sz="1600" b="1" dirty="0" smtClean="0"/>
              <a:t>:</a:t>
            </a:r>
          </a:p>
          <a:p>
            <a:pPr marL="0" indent="0">
              <a:buNone/>
            </a:pPr>
            <a:endParaRPr lang="ro-RO" sz="1600" b="1" dirty="0"/>
          </a:p>
          <a:p>
            <a:pPr lvl="0"/>
            <a:r>
              <a:rPr lang="ro-RO" sz="1600" dirty="0" smtClean="0"/>
              <a:t>Încărcarea </a:t>
            </a:r>
            <a:r>
              <a:rPr lang="ro-RO" sz="1600" dirty="0"/>
              <a:t>fișierelor cu date despre drumuri sau numere administrative.</a:t>
            </a:r>
          </a:p>
          <a:p>
            <a:pPr lvl="0"/>
            <a:r>
              <a:rPr lang="ro-RO" sz="1600" dirty="0"/>
              <a:t>Validarea automată a datelor pentru a identifica erori, suprapuneri, lipsuri sau neconcordanțe.</a:t>
            </a:r>
          </a:p>
          <a:p>
            <a:pPr lvl="0"/>
            <a:r>
              <a:rPr lang="ro-RO" sz="1600" dirty="0"/>
              <a:t>Trimiterea spre aprobare a importului, după ce toate erorile au fost corectate.</a:t>
            </a:r>
          </a:p>
          <a:p>
            <a:pPr>
              <a:defRPr sz="1800"/>
            </a:pPr>
            <a:endParaRPr lang="ro-RO" sz="1600" dirty="0" smtClean="0"/>
          </a:p>
          <a:p>
            <a:pPr marL="0" indent="0">
              <a:buNone/>
              <a:defRPr sz="1800"/>
            </a:pPr>
            <a:r>
              <a:rPr lang="ro-RO" sz="1600" dirty="0" smtClean="0"/>
              <a:t>Obs. </a:t>
            </a:r>
            <a:r>
              <a:rPr lang="ro-RO" sz="1600" dirty="0"/>
              <a:t>Referentul încarcă și validează datele, iar Supervizorul aprobă sau respinge importul înainte ca acesta să devină public.</a:t>
            </a:r>
          </a:p>
          <a:p>
            <a:pPr>
              <a:defRPr sz="1800"/>
            </a:pPr>
            <a:endParaRPr lang="ro-RO" sz="1600" dirty="0"/>
          </a:p>
          <a:p>
            <a:pPr>
              <a:defRPr sz="1800"/>
            </a:pPr>
            <a:endParaRPr lang="ro-RO" sz="1600" dirty="0"/>
          </a:p>
          <a:p>
            <a:pPr marL="0" indent="0">
              <a:buNone/>
              <a:defRPr sz="1800"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64" y="186503"/>
            <a:ext cx="8229600" cy="705864"/>
          </a:xfrm>
        </p:spPr>
        <p:txBody>
          <a:bodyPr>
            <a:normAutofit fontScale="90000"/>
          </a:bodyPr>
          <a:lstStyle/>
          <a:p>
            <a:pPr algn="l"/>
            <a:r>
              <a:rPr lang="ro-RO" altLang="ro-RO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altLang="ro-RO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altLang="ro-RO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Tipuri de fișiere acceptate la import</a:t>
            </a:r>
            <a:br>
              <a:rPr lang="ro-RO" altLang="ro-RO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altLang="ro-RO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altLang="ro-RO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44488" y="1326286"/>
            <a:ext cx="7772400" cy="433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o-RO" altLang="ro-RO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Ce este XML</a:t>
            </a:r>
            <a:r>
              <a:rPr lang="ro-RO" altLang="ro-RO" sz="1600" b="1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o-RO" altLang="ro-RO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o-RO" alt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XML (Extensible Markup Language)</a:t>
            </a:r>
            <a:r>
              <a:rPr kumimoji="0" lang="ro-RO" alt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este un limbaj de marcare folosit pentru a organiza datele într-o structură ierarhică (ca un arbore).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o-RO" alt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Este foarte folosit în sisteme oficiale, baze de date și schimb de informații între instituții.</a:t>
            </a:r>
          </a:p>
          <a:p>
            <a:pPr marL="0" indent="0" defTabSz="914400">
              <a:buFontTx/>
              <a:buChar char="•"/>
            </a:pPr>
            <a:r>
              <a:rPr lang="ro-RO" altLang="ro-RO" sz="1600" b="1" dirty="0">
                <a:ea typeface="Times New Roman" panose="02020603050405020304" pitchFamily="18" charset="0"/>
              </a:rPr>
              <a:t>XML</a:t>
            </a:r>
            <a:r>
              <a:rPr lang="ro-RO" altLang="ro-RO" sz="1600" dirty="0">
                <a:ea typeface="Times New Roman" panose="02020603050405020304" pitchFamily="18" charset="0"/>
              </a:rPr>
              <a:t> = mai „rigid”, dar foarte folosit în instituții și sisteme oficiale.</a:t>
            </a:r>
          </a:p>
          <a:p>
            <a:pPr marL="0" indent="0" defTabSz="914400">
              <a:buNone/>
            </a:pPr>
            <a:endParaRPr lang="ro-RO" altLang="ro-RO" sz="1600" b="1" dirty="0" smtClean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o-RO" altLang="ro-RO" sz="1600" b="1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Ce </a:t>
            </a:r>
            <a:r>
              <a:rPr lang="ro-RO" altLang="ro-RO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este JSON</a:t>
            </a:r>
            <a:r>
              <a:rPr lang="ro-RO" altLang="ro-RO" sz="1600" b="1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?</a:t>
            </a:r>
          </a:p>
          <a:p>
            <a:pPr marL="0" indent="0" defTabSz="914400">
              <a:buNone/>
            </a:pPr>
            <a:endParaRPr lang="ro-RO" altLang="ro-RO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o-RO" alt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JSON (JavaScript Object Notation)</a:t>
            </a:r>
            <a:r>
              <a:rPr kumimoji="0" lang="ro-RO" alt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este un format mai simplu și mai prietenos pentru oameni și calculatoare.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o-RO" alt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Este foarte folosit în aplicații web, API-uri și schimb rapid de date.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o-RO" alt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JSON</a:t>
            </a:r>
            <a:r>
              <a:rPr kumimoji="0" lang="ro-RO" alt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= mai „ușor de citit”, preferat în aplicații moderne și schimb rapid de date.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o-RO" altLang="ro-R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o-RO" alt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Schemele de validare pentru fisierele JSON si XML se gasesc in RENNS, pe cont de supervizor</a:t>
            </a:r>
            <a:r>
              <a:rPr kumimoji="0" lang="ro-RO" altLang="ro-R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sz="3200" dirty="0" err="1"/>
              <a:t>Rolul</a:t>
            </a:r>
            <a:r>
              <a:rPr sz="3200" dirty="0"/>
              <a:t> </a:t>
            </a:r>
            <a:r>
              <a:rPr sz="3200" dirty="0" err="1" smtClean="0"/>
              <a:t>Referentului</a:t>
            </a:r>
            <a:r>
              <a:rPr lang="ro-RO" sz="3200" dirty="0" smtClean="0"/>
              <a:t> în RENNS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sz="1800"/>
            </a:pPr>
            <a:r>
              <a:rPr lang="ro-RO" sz="1600" dirty="0" smtClean="0"/>
              <a:t>	</a:t>
            </a:r>
          </a:p>
          <a:p>
            <a:pPr marL="0" indent="0">
              <a:buNone/>
              <a:defRPr sz="1800"/>
            </a:pPr>
            <a:r>
              <a:rPr lang="ro-RO" sz="1600" dirty="0"/>
              <a:t>	</a:t>
            </a:r>
            <a:endParaRPr lang="ro-RO" sz="1600" dirty="0" smtClean="0"/>
          </a:p>
          <a:p>
            <a:pPr marL="0" indent="0" algn="just">
              <a:buNone/>
              <a:defRPr sz="1800"/>
            </a:pPr>
            <a:r>
              <a:rPr lang="ro-RO" sz="1600" dirty="0"/>
              <a:t>	</a:t>
            </a:r>
            <a:r>
              <a:rPr lang="ro-RO" sz="1600" dirty="0" smtClean="0"/>
              <a:t>Referentul </a:t>
            </a:r>
            <a:r>
              <a:rPr lang="ro-RO" sz="1600" dirty="0"/>
              <a:t>este utilizatorul responsabil cu </a:t>
            </a:r>
            <a:r>
              <a:rPr lang="ro-RO" sz="1600" b="1" dirty="0"/>
              <a:t>introducerea și pregătirea datelor</a:t>
            </a:r>
            <a:r>
              <a:rPr lang="ro-RO" sz="1600" dirty="0"/>
              <a:t> în platforma RENNS, în cadrul administrației publice locale. El lucrează în etapa de „schiță”, unde creează, completează și corectează informațiile, înainte ca acestea să fie verificate și aprobate de Supervizor.</a:t>
            </a:r>
            <a:endParaRPr lang="ro-RO" sz="1600" dirty="0" smtClean="0"/>
          </a:p>
          <a:p>
            <a:pPr marL="0" indent="0" algn="just">
              <a:buNone/>
              <a:defRPr sz="1800"/>
            </a:pPr>
            <a:r>
              <a:rPr lang="ro-RO" sz="1600" dirty="0" smtClean="0"/>
              <a:t>	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78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Exmplu fisier .json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85" y="1188101"/>
            <a:ext cx="6498230" cy="51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Import Date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862" y="1600200"/>
            <a:ext cx="794427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Gestiune Importuri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05" y="1945681"/>
            <a:ext cx="7340675" cy="30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Atenționări Import</a:t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o-RO" sz="1600" dirty="0" smtClean="0"/>
          </a:p>
          <a:p>
            <a:r>
              <a:rPr lang="ro-RO" sz="1600" dirty="0" smtClean="0"/>
              <a:t>Importul este gândit pentru încarcarea inițială pe UAT.</a:t>
            </a:r>
          </a:p>
          <a:p>
            <a:r>
              <a:rPr lang="ro-RO" sz="1600" dirty="0" smtClean="0"/>
              <a:t>Nu este pentru Update la datele deja încarcate.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31826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Modul </a:t>
            </a:r>
            <a:r>
              <a:rPr sz="3200" dirty="0" err="1" smtClean="0"/>
              <a:t>Rapoarte</a:t>
            </a: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1800"/>
            </a:pPr>
            <a:r>
              <a:rPr lang="ro-RO" sz="1600" dirty="0" smtClean="0"/>
              <a:t>Modul </a:t>
            </a:r>
            <a:r>
              <a:rPr lang="ro-RO" sz="1600" b="1" dirty="0"/>
              <a:t>Rapoarte</a:t>
            </a:r>
            <a:r>
              <a:rPr lang="ro-RO" sz="1600" dirty="0"/>
              <a:t> este componenta din RENNS care permite generarea rapidă a unor documente PDF cu informații oficiale despre </a:t>
            </a:r>
            <a:r>
              <a:rPr lang="ro-RO" sz="1600" b="1" dirty="0"/>
              <a:t>numerele administrative publicate</a:t>
            </a:r>
            <a:r>
              <a:rPr lang="ro-RO" sz="1600" dirty="0"/>
              <a:t> pe un anumit drum. Este un instrument de consultare și export, util pentru verificări interne, arhivare, comunicare cu cetățenii sau actualizarea altor baze de date ale UAT‑ului</a:t>
            </a:r>
            <a:r>
              <a:rPr lang="ro-RO" sz="1600" dirty="0" smtClean="0"/>
              <a:t>.</a:t>
            </a:r>
          </a:p>
          <a:p>
            <a:pPr marL="0" indent="0">
              <a:buNone/>
              <a:defRPr sz="1800"/>
            </a:pPr>
            <a:endParaRPr lang="ro-RO" sz="1600" dirty="0" smtClean="0"/>
          </a:p>
          <a:p>
            <a:pPr>
              <a:defRPr sz="1800"/>
            </a:pPr>
            <a:r>
              <a:rPr lang="ro-RO" sz="1600" dirty="0" smtClean="0"/>
              <a:t>Modul </a:t>
            </a:r>
            <a:r>
              <a:rPr lang="ro-RO" sz="1600" dirty="0"/>
              <a:t>nu permite modificări — el doar extrage și prezintă datele </a:t>
            </a:r>
            <a:r>
              <a:rPr lang="ro-RO" sz="1600" b="1" dirty="0"/>
              <a:t>așa cum sunt publicate în Registru</a:t>
            </a:r>
            <a:r>
              <a:rPr lang="ro-RO" sz="1600" dirty="0"/>
              <a:t>, garantând că raportul reflectă situația oficială și actualizată a adreselor din RENNS.</a:t>
            </a:r>
          </a:p>
          <a:p>
            <a:pPr>
              <a:defRPr sz="1800"/>
            </a:pPr>
            <a:endParaRPr lang="ro-RO" sz="1800" dirty="0"/>
          </a:p>
          <a:p>
            <a:pPr>
              <a:defRPr sz="1800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Modul </a:t>
            </a:r>
            <a:r>
              <a:rPr sz="3200" dirty="0" err="1" smtClean="0"/>
              <a:t>Rapoarte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/>
              <a:t>În </a:t>
            </a:r>
            <a:r>
              <a:rPr lang="ro-RO" sz="1600" dirty="0"/>
              <a:t>acest modul, utilizatorii pot:</a:t>
            </a:r>
          </a:p>
          <a:p>
            <a:pPr lvl="0"/>
            <a:r>
              <a:rPr lang="ro-RO" sz="1600" dirty="0"/>
              <a:t>selecta localitatea și drumul dorit,</a:t>
            </a:r>
          </a:p>
          <a:p>
            <a:pPr lvl="0"/>
            <a:r>
              <a:rPr lang="ro-RO" sz="1600" dirty="0"/>
              <a:t>genera un raport complet cu toate numerele administrative publicate,</a:t>
            </a:r>
          </a:p>
          <a:p>
            <a:pPr lvl="0"/>
            <a:r>
              <a:rPr lang="ro-RO" sz="1600" dirty="0"/>
              <a:t>vizualiza informațiile într-un format standardizat,</a:t>
            </a:r>
          </a:p>
          <a:p>
            <a:pPr lvl="0"/>
            <a:r>
              <a:rPr lang="ro-RO" sz="1600" dirty="0"/>
              <a:t>descărca raportul în format PDF.</a:t>
            </a:r>
          </a:p>
          <a:p>
            <a:pPr>
              <a:defRPr sz="1800"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5950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Generare rapoarte</a:t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6131" y="1296452"/>
            <a:ext cx="6233305" cy="4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Manuale</a:t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74" y="1220579"/>
            <a:ext cx="6071560" cy="49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19"/>
            <a:ext cx="8229600" cy="793998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Greșeli Frecvente în RENNS</a:t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38" y="1181559"/>
            <a:ext cx="8229600" cy="4525963"/>
          </a:xfrm>
        </p:spPr>
        <p:txBody>
          <a:bodyPr>
            <a:normAutofit/>
          </a:bodyPr>
          <a:lstStyle/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Vectorizare </a:t>
            </a:r>
            <a:r>
              <a:rPr lang="ro-RO" sz="1600" b="1" dirty="0"/>
              <a:t>incorectă a </a:t>
            </a:r>
            <a:r>
              <a:rPr lang="ro-RO" sz="1600" b="1" dirty="0" smtClean="0"/>
              <a:t>drumurilor</a:t>
            </a:r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Documente </a:t>
            </a:r>
            <a:r>
              <a:rPr lang="ro-RO" sz="1600" b="1" dirty="0"/>
              <a:t>legale lipsă sau greșite </a:t>
            </a:r>
            <a:endParaRPr lang="ro-RO" sz="1600" b="1" dirty="0" smtClean="0"/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Câmpuri </a:t>
            </a:r>
            <a:r>
              <a:rPr lang="ro-RO" sz="1600" b="1" dirty="0"/>
              <a:t>obligatorii </a:t>
            </a:r>
            <a:r>
              <a:rPr lang="ro-RO" sz="1600" b="1" dirty="0" smtClean="0"/>
              <a:t>necompletate</a:t>
            </a:r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Poziționarea </a:t>
            </a:r>
            <a:r>
              <a:rPr lang="ro-RO" sz="1600" b="1" dirty="0"/>
              <a:t>greșită a numerelor </a:t>
            </a:r>
            <a:endParaRPr lang="ro-RO" sz="1600" b="1" dirty="0" smtClean="0"/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Trimiterea </a:t>
            </a:r>
            <a:r>
              <a:rPr lang="ro-RO" sz="1600" b="1" dirty="0"/>
              <a:t>spre procesare prea </a:t>
            </a:r>
            <a:r>
              <a:rPr lang="ro-RO" sz="1600" b="1" dirty="0" smtClean="0"/>
              <a:t>devreme</a:t>
            </a:r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Confuzie </a:t>
            </a:r>
            <a:r>
              <a:rPr lang="ro-RO" sz="1600" b="1" dirty="0"/>
              <a:t>între „Salvează schița” și „Trimite spre </a:t>
            </a:r>
            <a:r>
              <a:rPr lang="ro-RO" sz="1600" b="1" dirty="0" smtClean="0"/>
              <a:t>procesare </a:t>
            </a:r>
          </a:p>
          <a:p>
            <a:pPr>
              <a:buSzPct val="201000"/>
              <a:buBlip>
                <a:blip r:embed="rId2"/>
              </a:buBlip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/>
              <a:t>I</a:t>
            </a:r>
            <a:r>
              <a:rPr lang="ro-RO" sz="1600" b="1" dirty="0" smtClean="0"/>
              <a:t>nterpretarea </a:t>
            </a:r>
            <a:r>
              <a:rPr lang="ro-RO" sz="1600" b="1" dirty="0"/>
              <a:t>greșită a stărilor acțiunii </a:t>
            </a:r>
            <a:endParaRPr lang="ro-RO" sz="1600" b="1" dirty="0" smtClean="0"/>
          </a:p>
          <a:p>
            <a:pPr marL="0" indent="0">
              <a:buSzPct val="201000"/>
              <a:buNone/>
            </a:pPr>
            <a:endParaRPr lang="ro-RO" sz="1600" b="1" dirty="0" smtClean="0"/>
          </a:p>
          <a:p>
            <a:pPr>
              <a:buSzPct val="201000"/>
              <a:buBlip>
                <a:blip r:embed="rId2"/>
              </a:buBlip>
            </a:pPr>
            <a:r>
              <a:rPr lang="ro-RO" sz="1600" b="1" dirty="0" smtClean="0"/>
              <a:t>Publicarea </a:t>
            </a:r>
            <a:r>
              <a:rPr lang="ro-RO" sz="1600" b="1" dirty="0"/>
              <a:t>acțiunilor </a:t>
            </a:r>
            <a:r>
              <a:rPr lang="ro-RO" sz="1600" b="1" dirty="0" smtClean="0"/>
              <a:t>incomplete</a:t>
            </a:r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163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o-RO" sz="3200" dirty="0" smtClean="0"/>
              <a:t>Recomandări pentru UAT</a:t>
            </a: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1700" dirty="0" smtClean="0"/>
              <a:t>Utilizați </a:t>
            </a:r>
            <a:r>
              <a:rPr lang="ro-RO" sz="1700" dirty="0"/>
              <a:t>rolul dublu </a:t>
            </a:r>
            <a:r>
              <a:rPr lang="ro-RO" sz="1700" b="1" dirty="0"/>
              <a:t>doar când este </a:t>
            </a:r>
            <a:r>
              <a:rPr lang="ro-RO" sz="1700" b="1" dirty="0" smtClean="0"/>
              <a:t>necesar</a:t>
            </a:r>
            <a:r>
              <a:rPr lang="ro-RO" sz="1700" dirty="0" smtClean="0"/>
              <a:t>.</a:t>
            </a:r>
            <a:endParaRPr lang="ro-RO" sz="1700" dirty="0"/>
          </a:p>
          <a:p>
            <a:r>
              <a:rPr lang="ro-RO" sz="1700" dirty="0" smtClean="0"/>
              <a:t>Lucrați </a:t>
            </a:r>
            <a:r>
              <a:rPr lang="ro-RO" sz="1700" dirty="0"/>
              <a:t>ordonat: </a:t>
            </a:r>
            <a:r>
              <a:rPr lang="ro-RO" sz="1700" b="1" dirty="0"/>
              <a:t>mai întâi drumurile, apoi </a:t>
            </a:r>
            <a:r>
              <a:rPr lang="ro-RO" sz="1700" b="1" dirty="0" smtClean="0"/>
              <a:t>numerele</a:t>
            </a:r>
            <a:r>
              <a:rPr lang="ro-RO" sz="1700" dirty="0" smtClean="0"/>
              <a:t>. </a:t>
            </a:r>
            <a:r>
              <a:rPr lang="ro-RO" sz="1800" dirty="0" smtClean="0"/>
              <a:t>După </a:t>
            </a:r>
            <a:r>
              <a:rPr lang="ro-RO" sz="1800" dirty="0"/>
              <a:t>ce va asigurați ca drumurile sunt corect vectorizate puteți începe și adăugarea adreselor.  </a:t>
            </a:r>
          </a:p>
          <a:p>
            <a:r>
              <a:rPr lang="ro-RO" sz="1700" dirty="0" smtClean="0"/>
              <a:t>Verificați </a:t>
            </a:r>
            <a:r>
              <a:rPr lang="ro-RO" sz="1700" dirty="0"/>
              <a:t>documentele legale înainte de </a:t>
            </a:r>
            <a:r>
              <a:rPr lang="ro-RO" sz="1700" dirty="0" smtClean="0"/>
              <a:t>încărcare.</a:t>
            </a:r>
            <a:r>
              <a:rPr lang="ro-RO" sz="1800" dirty="0"/>
              <a:t> Evitați încărcarea documentelor greșite.</a:t>
            </a:r>
            <a:r>
              <a:rPr lang="ro-RO" sz="1700" dirty="0" smtClean="0"/>
              <a:t> </a:t>
            </a:r>
          </a:p>
          <a:p>
            <a:r>
              <a:rPr lang="ro-RO" sz="1700" b="1" dirty="0" smtClean="0"/>
              <a:t>Salvați </a:t>
            </a:r>
            <a:r>
              <a:rPr lang="ro-RO" sz="1700" b="1" dirty="0"/>
              <a:t>schițele înainte de trimiterea spre </a:t>
            </a:r>
            <a:r>
              <a:rPr lang="ro-RO" sz="1700" b="1" dirty="0" smtClean="0"/>
              <a:t>procesare</a:t>
            </a:r>
            <a:r>
              <a:rPr lang="ro-RO" sz="1700" dirty="0" smtClean="0"/>
              <a:t>. </a:t>
            </a:r>
            <a:r>
              <a:rPr lang="ro-RO" sz="1800" dirty="0" smtClean="0"/>
              <a:t>Folosiți </a:t>
            </a:r>
            <a:r>
              <a:rPr lang="ro-RO" sz="1800" dirty="0"/>
              <a:t>„Salvează schița” pentru lucru </a:t>
            </a:r>
            <a:r>
              <a:rPr lang="ro-RO" sz="1800" dirty="0" smtClean="0"/>
              <a:t>etapizat și trimiteți </a:t>
            </a:r>
            <a:r>
              <a:rPr lang="ro-RO" sz="1800" dirty="0"/>
              <a:t>spre procesare doar când totul este complet.</a:t>
            </a:r>
            <a:endParaRPr lang="ro-RO" sz="1700" dirty="0" smtClean="0"/>
          </a:p>
          <a:p>
            <a:r>
              <a:rPr lang="ro-RO" sz="1700" dirty="0" smtClean="0"/>
              <a:t>Evitați </a:t>
            </a:r>
            <a:r>
              <a:rPr lang="ro-RO" sz="1700" dirty="0"/>
              <a:t>publicarea </a:t>
            </a:r>
            <a:r>
              <a:rPr lang="ro-RO" sz="1700" dirty="0" smtClean="0"/>
              <a:t>automată.</a:t>
            </a:r>
            <a:r>
              <a:rPr lang="ro-RO" sz="1800" dirty="0"/>
              <a:t> </a:t>
            </a:r>
            <a:r>
              <a:rPr lang="ro-RO" sz="1800" dirty="0" smtClean="0"/>
              <a:t>Ea </a:t>
            </a:r>
            <a:r>
              <a:rPr lang="ro-RO" sz="1800" b="1" dirty="0"/>
              <a:t>nu poate fi dezactivată</a:t>
            </a:r>
            <a:r>
              <a:rPr lang="ro-RO" sz="1800" dirty="0"/>
              <a:t>, dar poate fi </a:t>
            </a:r>
            <a:r>
              <a:rPr lang="ro-RO" sz="1800" b="1" dirty="0"/>
              <a:t>evitată</a:t>
            </a:r>
            <a:r>
              <a:rPr lang="ro-RO" sz="1800" dirty="0"/>
              <a:t> printr-un mod de lucru corect: </a:t>
            </a:r>
            <a:r>
              <a:rPr lang="ro-RO" sz="1800" b="1" dirty="0"/>
              <a:t>Nu aproba acțiunea până nu e </a:t>
            </a:r>
            <a:r>
              <a:rPr lang="ro-RO" sz="1800" b="1" dirty="0" smtClean="0"/>
              <a:t>completă!</a:t>
            </a:r>
            <a:endParaRPr lang="ro-RO" sz="1700" b="1" dirty="0"/>
          </a:p>
          <a:p>
            <a:r>
              <a:rPr lang="ro-RO" sz="1800" dirty="0"/>
              <a:t>Consultați Registrul pentru a vedea forma oficială a </a:t>
            </a:r>
            <a:r>
              <a:rPr lang="ro-RO" sz="1800" dirty="0" smtClean="0"/>
              <a:t>datelor.</a:t>
            </a:r>
            <a:endParaRPr lang="ro-RO" sz="1700" dirty="0" smtClean="0"/>
          </a:p>
          <a:p>
            <a:r>
              <a:rPr lang="ro-RO" sz="1800" dirty="0"/>
              <a:t>Țineți o evidență internă a acțiunilor făcute în RENNS</a:t>
            </a:r>
            <a:endParaRPr lang="ro-RO" sz="1700" dirty="0" smtClean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8031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83" y="250634"/>
            <a:ext cx="8229600" cy="674784"/>
          </a:xfrm>
        </p:spPr>
        <p:txBody>
          <a:bodyPr>
            <a:normAutofit fontScale="90000"/>
          </a:bodyPr>
          <a:lstStyle/>
          <a:p>
            <a:pPr algn="l"/>
            <a:r>
              <a:rPr lang="ro-RO" sz="3600" b="1" dirty="0" smtClean="0"/>
              <a:t/>
            </a:r>
            <a:br>
              <a:rPr lang="ro-RO" sz="3600" b="1" dirty="0" smtClean="0"/>
            </a:br>
            <a:r>
              <a:rPr lang="ro-RO" sz="3600" b="1" dirty="0" smtClean="0"/>
              <a:t/>
            </a:r>
            <a:br>
              <a:rPr lang="ro-RO" sz="3600" b="1" dirty="0" smtClean="0"/>
            </a:br>
            <a:r>
              <a:rPr lang="ro-RO" sz="3600" dirty="0" smtClean="0"/>
              <a:t>Ce </a:t>
            </a:r>
            <a:r>
              <a:rPr lang="ro-RO" sz="3600" dirty="0"/>
              <a:t>face concret un </a:t>
            </a:r>
            <a:r>
              <a:rPr lang="ro-RO" sz="3600" dirty="0" smtClean="0"/>
              <a:t>Referent?</a:t>
            </a:r>
            <a:br>
              <a:rPr lang="ro-RO" sz="3600" dirty="0" smtClean="0"/>
            </a:br>
            <a:r>
              <a:rPr lang="ro-RO" sz="3600" b="1" dirty="0" smtClean="0"/>
              <a:t/>
            </a:r>
            <a:br>
              <a:rPr lang="ro-RO" sz="3600" b="1" dirty="0" smtClean="0"/>
            </a:br>
            <a:r>
              <a:rPr lang="ro-RO" b="1" dirty="0"/>
              <a:t/>
            </a:r>
            <a:br>
              <a:rPr lang="ro-RO" b="1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32" y="1985791"/>
            <a:ext cx="8229600" cy="3247221"/>
          </a:xfrm>
        </p:spPr>
        <p:txBody>
          <a:bodyPr>
            <a:normAutofit/>
          </a:bodyPr>
          <a:lstStyle/>
          <a:p>
            <a:r>
              <a:rPr lang="ro-RO" sz="1600" b="1" dirty="0" smtClean="0"/>
              <a:t>Creează </a:t>
            </a:r>
            <a:r>
              <a:rPr lang="ro-RO" sz="1600" b="1" dirty="0"/>
              <a:t>drumuri noi</a:t>
            </a:r>
            <a:r>
              <a:rPr lang="ro-RO" sz="1600" dirty="0"/>
              <a:t> pe baza documentelor legale (ex.: Hotărâri de Consiliu Local), completând toate atributele obligatorii și încărcând actele </a:t>
            </a:r>
            <a:r>
              <a:rPr lang="ro-RO" sz="1600" dirty="0" smtClean="0"/>
              <a:t>justificative.</a:t>
            </a:r>
            <a:endParaRPr lang="ro-RO" sz="1600" dirty="0"/>
          </a:p>
          <a:p>
            <a:r>
              <a:rPr lang="ro-RO" sz="1600" b="1" dirty="0"/>
              <a:t>Vectorizează tronsoanele de drum pe hartă</a:t>
            </a:r>
            <a:r>
              <a:rPr lang="ro-RO" sz="1600" dirty="0"/>
              <a:t>, desenând traseul exact al drumului în modulul de gestiune. </a:t>
            </a:r>
            <a:endParaRPr lang="ro-RO" sz="1600" dirty="0" smtClean="0"/>
          </a:p>
          <a:p>
            <a:r>
              <a:rPr lang="ro-RO" sz="1600" b="1" dirty="0" smtClean="0"/>
              <a:t>Adaugă </a:t>
            </a:r>
            <a:r>
              <a:rPr lang="ro-RO" sz="1600" b="1" dirty="0"/>
              <a:t>numere administrative</a:t>
            </a:r>
            <a:r>
              <a:rPr lang="ro-RO" sz="1600" dirty="0"/>
              <a:t> și le poziționează corect pe hartă, în cadrul aceleiași acțiuni de creare sau modificare.</a:t>
            </a:r>
          </a:p>
          <a:p>
            <a:r>
              <a:rPr lang="ro-RO" sz="1600" b="1" dirty="0"/>
              <a:t>Corectează și actualizează schițele</a:t>
            </a:r>
            <a:r>
              <a:rPr lang="ro-RO" sz="1600" dirty="0"/>
              <a:t>, atunci când Supervizorul respinge o acțiune și o trimite înapoi pentru modificări.</a:t>
            </a:r>
          </a:p>
          <a:p>
            <a:r>
              <a:rPr lang="ro-RO" sz="1600" b="1" dirty="0"/>
              <a:t>Poate salva schițele</a:t>
            </a:r>
            <a:r>
              <a:rPr lang="ro-RO" sz="1600" dirty="0"/>
              <a:t> pentru a continua lucrul ulterior, fără a le trimite imediat spre verificare.</a:t>
            </a:r>
          </a:p>
          <a:p>
            <a:r>
              <a:rPr lang="ro-RO" sz="1600" b="1" dirty="0"/>
              <a:t>Trimite acțiunile spre procesare</a:t>
            </a:r>
            <a:r>
              <a:rPr lang="ro-RO" sz="1600" dirty="0"/>
              <a:t>, declanșând fluxul de verificare și aprobare.</a:t>
            </a:r>
            <a:endParaRPr lang="ro-RO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02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sz="3200" dirty="0" smtClean="0"/>
              <a:t>Test </a:t>
            </a:r>
            <a:r>
              <a:rPr sz="3200" dirty="0" err="1" smtClean="0"/>
              <a:t>grilă</a:t>
            </a:r>
            <a:r>
              <a:rPr lang="ro-RO" sz="3200" dirty="0" smtClean="0"/>
              <a:t/>
            </a:r>
            <a:br>
              <a:rPr lang="ro-RO" sz="3200" dirty="0" smtClean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40436"/>
          </a:xfrm>
        </p:spPr>
        <p:txBody>
          <a:bodyPr>
            <a:normAutofit/>
          </a:bodyPr>
          <a:lstStyle/>
          <a:p>
            <a:pPr>
              <a:defRPr sz="1800"/>
            </a:pPr>
            <a:r>
              <a:rPr sz="1600" dirty="0" err="1" smtClean="0"/>
              <a:t>Verific</a:t>
            </a:r>
            <a:r>
              <a:rPr lang="ro-RO" sz="1600" dirty="0" smtClean="0"/>
              <a:t>ați-vă</a:t>
            </a:r>
            <a:r>
              <a:rPr sz="1600" dirty="0" smtClean="0"/>
              <a:t> </a:t>
            </a:r>
            <a:r>
              <a:rPr sz="1600" dirty="0" err="1"/>
              <a:t>cunoștințele</a:t>
            </a:r>
            <a:r>
              <a:rPr sz="1600" dirty="0"/>
              <a:t> </a:t>
            </a:r>
            <a:r>
              <a:rPr sz="1600" dirty="0" err="1"/>
              <a:t>despre</a:t>
            </a:r>
            <a:r>
              <a:rPr sz="1600" dirty="0"/>
              <a:t> </a:t>
            </a:r>
            <a:r>
              <a:rPr sz="1600" dirty="0" err="1"/>
              <a:t>platforma</a:t>
            </a:r>
            <a:r>
              <a:rPr sz="1600" dirty="0"/>
              <a:t> </a:t>
            </a:r>
            <a:r>
              <a:rPr sz="1600" dirty="0" smtClean="0"/>
              <a:t>RENNS</a:t>
            </a:r>
            <a:r>
              <a:rPr lang="ro-RO" sz="1600" dirty="0" smtClean="0"/>
              <a:t> făcând clic pe numărul întrebării și apoi reveniți pentru o altă întrebare.</a:t>
            </a:r>
          </a:p>
          <a:p>
            <a:pPr>
              <a:defRPr sz="1800"/>
            </a:pPr>
            <a:endParaRPr lang="ro-RO" sz="1600" dirty="0" smtClean="0"/>
          </a:p>
          <a:p>
            <a:pPr>
              <a:defRPr sz="1800"/>
            </a:pPr>
            <a:endParaRPr lang="ro-RO" sz="1600" dirty="0"/>
          </a:p>
          <a:p>
            <a:pPr>
              <a:defRPr sz="1800"/>
            </a:pPr>
            <a:endParaRPr lang="ro-RO" sz="1600" dirty="0" smtClean="0"/>
          </a:p>
          <a:p>
            <a:pPr>
              <a:defRPr sz="1800"/>
            </a:pPr>
            <a:endParaRPr lang="ro-RO" sz="1600" dirty="0"/>
          </a:p>
          <a:p>
            <a:pPr>
              <a:defRPr sz="1800"/>
            </a:pPr>
            <a:endParaRPr lang="ro-RO" sz="1600" dirty="0" smtClean="0"/>
          </a:p>
          <a:p>
            <a:pPr>
              <a:defRPr sz="1800"/>
            </a:pPr>
            <a:endParaRPr lang="ro-RO" sz="1600" dirty="0"/>
          </a:p>
          <a:p>
            <a:pPr marL="0" indent="0">
              <a:buNone/>
              <a:defRPr sz="1800"/>
            </a:pPr>
            <a:endParaRPr lang="ro-RO" sz="1600" dirty="0"/>
          </a:p>
          <a:p>
            <a:pPr marL="0" indent="0">
              <a:buNone/>
              <a:defRPr sz="1800"/>
            </a:pPr>
            <a:r>
              <a:rPr lang="ro-RO" sz="1600" b="1" dirty="0" smtClean="0">
                <a:solidFill>
                  <a:srgbClr val="7030A0"/>
                </a:solidFill>
              </a:rPr>
              <a:t>	</a:t>
            </a:r>
          </a:p>
          <a:p>
            <a:pPr marL="0" indent="0" algn="ctr">
              <a:buNone/>
              <a:defRPr sz="1800"/>
            </a:pPr>
            <a:endParaRPr lang="en-US" sz="18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  <a:defRPr sz="1800"/>
            </a:pPr>
            <a:r>
              <a:rPr lang="en-US" sz="1800" b="1" dirty="0" smtClean="0">
                <a:solidFill>
                  <a:srgbClr val="7030A0"/>
                </a:solidFill>
                <a:hlinkClick r:id="rId2" action="ppaction://hlinksldjump"/>
              </a:rPr>
              <a:t>Click  </a:t>
            </a:r>
            <a:r>
              <a:rPr lang="en-US" sz="1800" b="1" dirty="0" err="1" smtClean="0">
                <a:solidFill>
                  <a:srgbClr val="7030A0"/>
                </a:solidFill>
                <a:hlinkClick r:id="rId2" action="ppaction://hlinksldjump"/>
              </a:rPr>
              <a:t>pentru</a:t>
            </a:r>
            <a:r>
              <a:rPr lang="en-US" sz="1800" b="1" dirty="0" smtClean="0">
                <a:solidFill>
                  <a:srgbClr val="7030A0"/>
                </a:solidFill>
                <a:hlinkClick r:id="rId2" action="ppaction://hlinksldjump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hlinkClick r:id="rId2" action="ppaction://hlinksldjump"/>
              </a:rPr>
              <a:t>Terminare</a:t>
            </a:r>
            <a:r>
              <a:rPr lang="en-US" sz="1800" b="1" dirty="0" smtClean="0">
                <a:solidFill>
                  <a:srgbClr val="7030A0"/>
                </a:solidFill>
                <a:hlinkClick r:id="rId2" action="ppaction://hlinksldjump"/>
              </a:rPr>
              <a:t> </a:t>
            </a:r>
            <a:endParaRPr lang="en-US" sz="18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90956"/>
              </p:ext>
            </p:extLst>
          </p:nvPr>
        </p:nvGraphicFramePr>
        <p:xfrm>
          <a:off x="1281629" y="2564788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3" action="ppaction://hlinksldjump"/>
                        </a:rPr>
                        <a:t>1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4" action="ppaction://hlinksldjump"/>
                        </a:rPr>
                        <a:t>2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5" action="ppaction://hlinksldjump"/>
                        </a:rPr>
                        <a:t>3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6" action="ppaction://hlinksldjump"/>
                        </a:rPr>
                        <a:t>4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7" action="ppaction://hlinksldjump"/>
                        </a:rPr>
                        <a:t>5</a:t>
                      </a:r>
                      <a:endParaRPr lang="ro-R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8" action="ppaction://hlinksldjump"/>
                        </a:rPr>
                        <a:t>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8" action="ppaction://hlinksldjump"/>
                        </a:rPr>
                        <a:t>7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9" action="ppaction://hlinksldjump"/>
                        </a:rPr>
                        <a:t>8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0" action="ppaction://hlinksldjump"/>
                        </a:rPr>
                        <a:t>9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hlinkClick r:id="rId11" action="ppaction://hlinksldjump"/>
                        </a:rPr>
                        <a:t>10</a:t>
                      </a:r>
                      <a:endParaRPr lang="ro-RO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2" action="ppaction://hlinksldjump"/>
                        </a:rPr>
                        <a:t>11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3" action="ppaction://hlinksldjump"/>
                        </a:rPr>
                        <a:t>12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4" action="ppaction://hlinksldjump"/>
                        </a:rPr>
                        <a:t>13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5" action="ppaction://hlinksldjump"/>
                        </a:rPr>
                        <a:t>14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hlinkClick r:id="rId16" action="ppaction://hlinksldjump"/>
                        </a:rPr>
                        <a:t>15</a:t>
                      </a:r>
                      <a:endParaRPr lang="ro-RO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7" action="ppaction://hlinksldjump"/>
                        </a:rPr>
                        <a:t>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8" action="ppaction://hlinksldjump"/>
                        </a:rPr>
                        <a:t>17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19" action="ppaction://hlinksldjump"/>
                        </a:rPr>
                        <a:t>18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20" action="ppaction://hlinksldjump"/>
                        </a:rPr>
                        <a:t>19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hlinkClick r:id="rId21" action="ppaction://hlinksldjump"/>
                        </a:rPr>
                        <a:t>20</a:t>
                      </a:r>
                      <a:endParaRPr lang="ro-RO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22" action="ppaction://hlinksldjump"/>
                        </a:rPr>
                        <a:t>21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23" action="ppaction://hlinksldjump"/>
                        </a:rPr>
                        <a:t>22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24" action="ppaction://hlinksldjump"/>
                        </a:rPr>
                        <a:t>23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hlinkClick r:id="rId25" action="ppaction://hlinksldjump"/>
                        </a:rPr>
                        <a:t>24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hlinkClick r:id="rId26" action="ppaction://hlinksldjump"/>
                        </a:rPr>
                        <a:t>25</a:t>
                      </a:r>
                      <a:endParaRPr lang="ro-RO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2200" dirty="0" smtClean="0"/>
              <a:t>1</a:t>
            </a:r>
            <a:r>
              <a:rPr lang="ro-RO" sz="2200" dirty="0"/>
              <a:t>. Cine poate crea o schiță de drum în RENNS</a:t>
            </a:r>
            <a:r>
              <a:rPr lang="ro-RO" sz="2200" dirty="0" smtClean="0"/>
              <a:t>?</a:t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7638"/>
            <a:ext cx="5838940" cy="313705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A. Administrator ANCPI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Supervizor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Referent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Orice utilizator autentificat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952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2200" dirty="0" smtClean="0"/>
              <a:t>2</a:t>
            </a:r>
            <a:r>
              <a:rPr lang="ro-RO" sz="2200" dirty="0"/>
              <a:t>. Ce rol are butonul „Salvează schița</a:t>
            </a:r>
            <a:r>
              <a:rPr lang="ro-RO" sz="2200" dirty="0" smtClean="0"/>
              <a:t>”?</a:t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b="1" dirty="0"/>
              <a:t/>
            </a:r>
            <a:br>
              <a:rPr lang="ro-RO" sz="2200" b="1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39" y="1420393"/>
            <a:ext cx="6604612" cy="2531125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Trimite acțiunea spre aprobare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Publică acțiunea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Permite continuarea lucrului mai </a:t>
            </a:r>
            <a:r>
              <a:rPr lang="ro-RO" sz="1600" dirty="0" smtClean="0">
                <a:hlinkClick r:id="rId3" action="ppaction://hlinksldjump"/>
              </a:rPr>
              <a:t>târziu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Șterge schița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695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83" y="263621"/>
            <a:ext cx="8229600" cy="672813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2200" dirty="0" smtClean="0"/>
              <a:t>3</a:t>
            </a:r>
            <a:r>
              <a:rPr lang="ro-RO" sz="2200" dirty="0"/>
              <a:t>. Ce tip de date poate introduce Referentul</a:t>
            </a:r>
            <a:r>
              <a:rPr lang="ro-RO" sz="2200" dirty="0" smtClean="0"/>
              <a:t>?</a:t>
            </a:r>
            <a:br>
              <a:rPr lang="ro-RO" sz="2200" dirty="0" smtClean="0"/>
            </a:br>
            <a:r>
              <a:rPr lang="ro-RO" sz="2200" b="1" dirty="0"/>
              <a:t/>
            </a:r>
            <a:br>
              <a:rPr lang="ro-RO" sz="2200" b="1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689" y="1655285"/>
            <a:ext cx="5767330" cy="275146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Drumuri și numere administrative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Utilizatori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Nomenclatoare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D. Importuri ANCPI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45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85" y="201386"/>
            <a:ext cx="8725359" cy="762000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>4. </a:t>
            </a:r>
            <a:r>
              <a:rPr lang="ro-RO" sz="2700" dirty="0"/>
              <a:t>Ce se întâmplă dacă Referentul trimite o schiță </a:t>
            </a:r>
            <a:r>
              <a:rPr lang="ro-RO" sz="2700" dirty="0" smtClean="0"/>
              <a:t>cu erori?</a:t>
            </a:r>
            <a:br>
              <a:rPr lang="ro-RO" sz="2700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>              </a:t>
            </a: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 smtClean="0"/>
              <a:t> </a:t>
            </a:r>
            <a:r>
              <a:rPr lang="ro-RO" sz="2200" b="1" dirty="0"/>
              <a:t/>
            </a:r>
            <a:br>
              <a:rPr lang="ro-RO" sz="2200" b="1" dirty="0"/>
            </a:br>
            <a:r>
              <a:rPr lang="ro-RO" dirty="0"/>
              <a:t/>
            </a:r>
            <a:br>
              <a:rPr lang="ro-RO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773" y="1417638"/>
            <a:ext cx="5513942" cy="2740446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Este publicată automat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Este respinsă de Supervizor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Este corectată automat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Este ștearsă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393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82" y="274638"/>
            <a:ext cx="8229600" cy="771964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>   </a:t>
            </a:r>
            <a:r>
              <a:rPr lang="ro-RO" sz="2200" dirty="0" smtClean="0"/>
              <a:t>5</a:t>
            </a:r>
            <a:r>
              <a:rPr lang="ro-RO" sz="2200" dirty="0"/>
              <a:t>. Ce trebuie să facă Referentul după vectorizarea drumului</a:t>
            </a:r>
            <a:r>
              <a:rPr lang="ro-RO" sz="2200" dirty="0" smtClean="0"/>
              <a:t>?</a:t>
            </a:r>
            <a:br>
              <a:rPr lang="ro-RO" sz="2200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b="1" dirty="0"/>
              <a:t/>
            </a:r>
            <a:br>
              <a:rPr lang="ro-RO" b="1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723" y="1417638"/>
            <a:ext cx="5040217" cy="2729429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Să îl publice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Să îl aprobe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Să îl trimită spre </a:t>
            </a:r>
            <a:r>
              <a:rPr lang="ro-RO" sz="1600" dirty="0" smtClean="0">
                <a:hlinkClick r:id="rId3" action="ppaction://hlinksldjump"/>
              </a:rPr>
              <a:t>procesare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Să îl șteargă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6607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1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> </a:t>
            </a:r>
            <a:r>
              <a:rPr lang="ro-RO" dirty="0" smtClean="0"/>
              <a:t>  </a:t>
            </a:r>
            <a:r>
              <a:rPr lang="ro-RO" sz="2200" dirty="0" smtClean="0"/>
              <a:t>6</a:t>
            </a:r>
            <a:r>
              <a:rPr lang="ro-RO" sz="2200" dirty="0"/>
              <a:t>. Ce poate modifica Referentul într-o schiță respinsă?</a:t>
            </a:r>
            <a:r>
              <a:rPr lang="ro-RO" sz="2200" b="1" dirty="0"/>
              <a:t/>
            </a:r>
            <a:br>
              <a:rPr lang="ro-RO" sz="2200" b="1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672" y="1401896"/>
            <a:ext cx="6472410" cy="260824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Doar numele drumului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Doar geometria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Orice element din schiță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Nimic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0867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13" y="359233"/>
            <a:ext cx="8229600" cy="1028892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             </a:t>
            </a:r>
            <a:br>
              <a:rPr lang="ro-RO" dirty="0" smtClean="0"/>
            </a:br>
            <a:r>
              <a:rPr lang="ro-RO" dirty="0" smtClean="0"/>
              <a:t>     </a:t>
            </a:r>
            <a:r>
              <a:rPr lang="ro-RO" sz="2000" dirty="0" smtClean="0"/>
              <a:t>7</a:t>
            </a:r>
            <a:r>
              <a:rPr lang="ro-RO" sz="2000" dirty="0"/>
              <a:t>. Ce trebuie să facă Referentul înainte de trimiterea spre procesare</a:t>
            </a:r>
            <a:r>
              <a:rPr lang="ro-RO" sz="2000" dirty="0" smtClean="0"/>
              <a:t>?</a:t>
            </a: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sz="3600" b="1" dirty="0"/>
              <a:t/>
            </a:r>
            <a:br>
              <a:rPr lang="ro-RO" sz="3600" b="1" dirty="0"/>
            </a:br>
            <a:endParaRPr lang="ro-R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605" y="1519543"/>
            <a:ext cx="6714781" cy="2586210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Să publice acțiunea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Să verifice toate câmpurile </a:t>
            </a:r>
            <a:r>
              <a:rPr lang="ro-RO" sz="1600" dirty="0" smtClean="0">
                <a:hlinkClick r:id="rId3" action="ppaction://hlinksldjump"/>
              </a:rPr>
              <a:t>obligatorii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Să contacteze ANCPI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Să șteargă schița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431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857"/>
            <a:ext cx="8229600" cy="562643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>   </a:t>
            </a:r>
            <a:br>
              <a:rPr lang="ro-RO" sz="2200" dirty="0" smtClean="0"/>
            </a:br>
            <a:r>
              <a:rPr lang="ro-RO" sz="2200" dirty="0" smtClean="0"/>
              <a:t>8. </a:t>
            </a:r>
            <a:r>
              <a:rPr lang="ro-RO" sz="2200" dirty="0"/>
              <a:t>Ce înseamnă „tronson de drum</a:t>
            </a:r>
            <a:r>
              <a:rPr lang="ro-RO" sz="2200" dirty="0" smtClean="0"/>
              <a:t>”?</a:t>
            </a:r>
            <a:br>
              <a:rPr lang="ro-RO" sz="2200" dirty="0" smtClean="0"/>
            </a:br>
            <a:r>
              <a:rPr lang="ro-RO" sz="2200" b="1" dirty="0"/>
              <a:t/>
            </a:r>
            <a:br>
              <a:rPr lang="ro-RO" sz="2200" b="1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706" y="1299990"/>
            <a:ext cx="6362241" cy="3470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O adresă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Un segment al </a:t>
            </a:r>
            <a:r>
              <a:rPr lang="ro-RO" sz="1600" dirty="0" smtClean="0">
                <a:hlinkClick r:id="rId3" action="ppaction://hlinksldjump"/>
              </a:rPr>
              <a:t>drumului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Un document legal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O localitate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40947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35" y="-35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> </a:t>
            </a:r>
            <a:r>
              <a:rPr lang="ro-RO" dirty="0" smtClean="0"/>
              <a:t>  </a:t>
            </a:r>
            <a:r>
              <a:rPr lang="ro-RO" sz="2200" dirty="0" smtClean="0"/>
              <a:t>9</a:t>
            </a:r>
            <a:r>
              <a:rPr lang="ro-RO" sz="2200" dirty="0"/>
              <a:t>. Ce tip de geometrie are un număr administrativ?</a:t>
            </a: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b="1" dirty="0"/>
              <a:t/>
            </a:r>
            <a:br>
              <a:rPr lang="ro-RO" b="1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38" y="1268316"/>
            <a:ext cx="6681731" cy="2817565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Linie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Poligon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Punct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Raster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354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419" y="274638"/>
            <a:ext cx="8229600" cy="628745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fr-FR" sz="3200" dirty="0" smtClean="0"/>
              <a:t>Ce </a:t>
            </a:r>
            <a:r>
              <a:rPr lang="fr-FR" sz="3200" dirty="0"/>
              <a:t>NU </a:t>
            </a:r>
            <a:r>
              <a:rPr lang="fr-FR" sz="3200" dirty="0" err="1"/>
              <a:t>poate</a:t>
            </a:r>
            <a:r>
              <a:rPr lang="fr-FR" sz="3200" dirty="0"/>
              <a:t> face un </a:t>
            </a:r>
            <a:r>
              <a:rPr lang="fr-FR" sz="3200" dirty="0" err="1" smtClean="0"/>
              <a:t>Referent</a:t>
            </a:r>
            <a:r>
              <a:rPr lang="ro-RO" sz="3200" dirty="0" smtClean="0"/>
              <a:t>?</a:t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1600" b="1" dirty="0"/>
              <a:t>Nu poate aproba sau publica acțiuni</a:t>
            </a:r>
            <a:r>
              <a:rPr lang="ro-RO" sz="1600" dirty="0"/>
              <a:t> – aceste etape aparțin exclusiv Supervizorului</a:t>
            </a:r>
            <a:r>
              <a:rPr lang="ro-RO" sz="1600" dirty="0" smtClean="0"/>
              <a:t>.</a:t>
            </a:r>
          </a:p>
          <a:p>
            <a:r>
              <a:rPr lang="ro-RO" sz="1600" b="1" dirty="0"/>
              <a:t>Nu poate modifica nomenclatoare</a:t>
            </a:r>
            <a:r>
              <a:rPr lang="ro-RO" sz="1600" dirty="0"/>
              <a:t> – această responsabilitate aparține Administratorului ANCPI.</a:t>
            </a:r>
          </a:p>
        </p:txBody>
      </p:sp>
    </p:spTree>
    <p:extLst>
      <p:ext uri="{BB962C8B-B14F-4D97-AF65-F5344CB8AC3E}">
        <p14:creationId xmlns:p14="http://schemas.microsoft.com/office/powerpoint/2010/main" val="34329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918" y="257558"/>
            <a:ext cx="7772400" cy="744978"/>
          </a:xfrm>
        </p:spPr>
        <p:txBody>
          <a:bodyPr>
            <a:normAutofit fontScale="90000"/>
          </a:bodyPr>
          <a:lstStyle/>
          <a:p>
            <a:r>
              <a:rPr lang="ro-RO" sz="2000" dirty="0" smtClean="0"/>
              <a:t/>
            </a:r>
            <a:br>
              <a:rPr lang="ro-RO" sz="2000" dirty="0" smtClean="0"/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2000" dirty="0" smtClean="0"/>
              <a:t>10</a:t>
            </a:r>
            <a:r>
              <a:rPr lang="ro-RO" sz="2000" dirty="0"/>
              <a:t>. Ce înseamnă vectorizarea unui drum?</a:t>
            </a:r>
            <a:r>
              <a:rPr lang="ro-RO" sz="2000" dirty="0" smtClean="0"/>
              <a:t/>
            </a:r>
            <a:br>
              <a:rPr lang="ro-RO" sz="2000" dirty="0" smtClean="0"/>
            </a:br>
            <a:r>
              <a:rPr lang="ro-RO" sz="2000" b="1" dirty="0"/>
              <a:t/>
            </a:r>
            <a:br>
              <a:rPr lang="ro-RO" sz="2000" b="1" dirty="0"/>
            </a:br>
            <a:endParaRPr lang="ro-RO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104" y="2297706"/>
            <a:ext cx="7086600" cy="2263278"/>
          </a:xfrm>
        </p:spPr>
        <p:txBody>
          <a:bodyPr>
            <a:normAutofit/>
          </a:bodyPr>
          <a:lstStyle/>
          <a:p>
            <a:pPr algn="l"/>
            <a:r>
              <a:rPr lang="ro-RO" sz="1600" dirty="0">
                <a:solidFill>
                  <a:schemeClr val="tx1"/>
                </a:solidFill>
                <a:hlinkClick r:id="rId2" action="ppaction://hlinksldjump"/>
              </a:rPr>
              <a:t>A. Importarea unui fișier extern </a:t>
            </a:r>
            <a:endParaRPr lang="ro-RO" sz="1600" dirty="0">
              <a:solidFill>
                <a:schemeClr val="tx1"/>
              </a:solidFill>
            </a:endParaRPr>
          </a:p>
          <a:p>
            <a:pPr algn="l"/>
            <a:r>
              <a:rPr lang="ro-RO" sz="1600" dirty="0">
                <a:solidFill>
                  <a:schemeClr val="tx1"/>
                </a:solidFill>
                <a:hlinkClick r:id="rId3" action="ppaction://hlinksldjump"/>
              </a:rPr>
              <a:t>B. Desenarea traseului drumului pe hartă </a:t>
            </a:r>
            <a:endParaRPr lang="ro-RO" sz="1600" dirty="0">
              <a:solidFill>
                <a:schemeClr val="tx1"/>
              </a:solidFill>
            </a:endParaRPr>
          </a:p>
          <a:p>
            <a:pPr algn="l"/>
            <a:r>
              <a:rPr lang="ro-RO" sz="1600" dirty="0">
                <a:solidFill>
                  <a:schemeClr val="tx1"/>
                </a:solidFill>
                <a:hlinkClick r:id="rId2" action="ppaction://hlinksldjump"/>
              </a:rPr>
              <a:t>C. Generarea automată a numerelor administrative </a:t>
            </a:r>
            <a:endParaRPr lang="ro-RO" sz="1600" dirty="0">
              <a:solidFill>
                <a:schemeClr val="tx1"/>
              </a:solidFill>
            </a:endParaRPr>
          </a:p>
          <a:p>
            <a:pPr algn="l"/>
            <a:r>
              <a:rPr lang="ro-RO" sz="1600" dirty="0">
                <a:solidFill>
                  <a:schemeClr val="tx1"/>
                </a:solidFill>
                <a:hlinkClick r:id="rId2" action="ppaction://hlinksldjump"/>
              </a:rPr>
              <a:t>D. Validarea datelor de către Supervizor</a:t>
            </a:r>
            <a:endParaRPr lang="ro-RO" sz="1600" dirty="0">
              <a:solidFill>
                <a:schemeClr val="tx1"/>
              </a:solidFill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844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239"/>
            <a:ext cx="8229600" cy="1011583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> </a:t>
            </a:r>
            <a:r>
              <a:rPr lang="ro-RO" dirty="0" smtClean="0"/>
              <a:t>    </a:t>
            </a:r>
            <a:r>
              <a:rPr lang="ro-RO" sz="2200" dirty="0" smtClean="0"/>
              <a:t>11</a:t>
            </a:r>
            <a:r>
              <a:rPr lang="ro-RO" sz="2200" dirty="0"/>
              <a:t>. Care este responsabilitatea principală a Supervizorului?</a:t>
            </a:r>
            <a:r>
              <a:rPr lang="ro-RO" sz="2200" b="1" dirty="0"/>
              <a:t/>
            </a:r>
            <a:br>
              <a:rPr lang="ro-RO" sz="2200" b="1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959" y="1302743"/>
            <a:ext cx="7056304" cy="275146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A. Introducerea datelor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Validarea și aprobarea datelor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Crearea conturilor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Publicarea automată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192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86" y="25260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 smtClean="0"/>
              <a:t>12. Ce </a:t>
            </a:r>
            <a:r>
              <a:rPr lang="ro-RO" sz="2200" dirty="0"/>
              <a:t>acțiune NU poate face Supervizorul?</a:t>
            </a:r>
            <a:r>
              <a:rPr lang="ro-RO" b="1" dirty="0"/>
              <a:t/>
            </a:r>
            <a:br>
              <a:rPr lang="ro-RO" b="1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39" y="1247661"/>
            <a:ext cx="7287657" cy="3577728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A. Aprobarea unei schițe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Respingerea unei schițe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Vectorizarea unui drum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Publicarea unei acțiuni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498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44" y="18650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2100" dirty="0" smtClean="0"/>
              <a:t>13</a:t>
            </a:r>
            <a:r>
              <a:rPr lang="ro-RO" sz="2100" dirty="0"/>
              <a:t>. Cine poate publica o acțiune de tip drum sau număr administrativ</a:t>
            </a:r>
            <a:r>
              <a:rPr lang="ro-RO" sz="2100" dirty="0" smtClean="0"/>
              <a:t>?</a:t>
            </a:r>
            <a:br>
              <a:rPr lang="ro-RO" sz="21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>  </a:t>
            </a: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503" y="146799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A. Doar Referentul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Doar Administratorul ANCPI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Doar Supervizorul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Orice utilizator autentificat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891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386"/>
            <a:ext cx="8532564" cy="762000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>             </a:t>
            </a:r>
            <a:br>
              <a:rPr lang="ro-RO" dirty="0" smtClean="0"/>
            </a:br>
            <a:r>
              <a:rPr lang="ro-RO" sz="2000" dirty="0" smtClean="0"/>
              <a:t>14</a:t>
            </a:r>
            <a:r>
              <a:rPr lang="ro-RO" sz="2000" dirty="0"/>
              <a:t>. Ce se întâmplă dacă Supervizorul nu publică manual o </a:t>
            </a:r>
            <a:r>
              <a:rPr lang="ro-RO" sz="2000" dirty="0" smtClean="0"/>
              <a:t>acțiune aprobată?</a:t>
            </a: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endParaRPr lang="ro-RO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54" y="1417638"/>
            <a:ext cx="7111388" cy="3159087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A. Se șterge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Se respinge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Se publică automat după 3 zile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Rămâne blocată</a:t>
            </a:r>
            <a:endParaRPr lang="ro-RO" sz="1600" dirty="0"/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778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9251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 smtClean="0"/>
              <a:t> </a:t>
            </a:r>
            <a:r>
              <a:rPr lang="ro-RO" sz="2200" dirty="0" smtClean="0"/>
              <a:t>15. Ce </a:t>
            </a:r>
            <a:r>
              <a:rPr lang="ro-RO" sz="2200" dirty="0"/>
              <a:t>trebuie să verifice Supervizorul înainte de aprobare</a:t>
            </a:r>
            <a:r>
              <a:rPr lang="ro-RO" sz="2200" dirty="0" smtClean="0"/>
              <a:t>?</a:t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/>
            </a:r>
            <a:br>
              <a:rPr lang="ro-RO" sz="2200" dirty="0" smtClean="0"/>
            </a:br>
            <a:r>
              <a:rPr lang="ro-RO" sz="2200" dirty="0"/>
              <a:t/>
            </a:r>
            <a:br>
              <a:rPr lang="ro-RO" sz="2200" dirty="0"/>
            </a:br>
            <a:r>
              <a:rPr lang="ro-RO" sz="2200" dirty="0" smtClean="0"/>
              <a:t>                </a:t>
            </a:r>
            <a:r>
              <a:rPr lang="ro-RO" sz="3200" dirty="0"/>
              <a:t/>
            </a:r>
            <a:br>
              <a:rPr lang="ro-RO" sz="3200" dirty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88" y="1417638"/>
            <a:ext cx="6395292" cy="3897217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Doar geometria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Doar documentul legal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Toate datele introduse de Referent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Doar numele drumului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532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60" y="164469"/>
            <a:ext cx="8857562" cy="771965"/>
          </a:xfrm>
        </p:spPr>
        <p:txBody>
          <a:bodyPr>
            <a:normAutofit fontScale="90000"/>
          </a:bodyPr>
          <a:lstStyle/>
          <a:p>
            <a:pPr algn="l"/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r>
              <a:rPr lang="ro-RO" sz="2000" dirty="0" smtClean="0"/>
              <a:t>      16</a:t>
            </a:r>
            <a:r>
              <a:rPr lang="ro-RO" sz="2000" dirty="0"/>
              <a:t>. Ce trebuie să facă Supervizorul dacă un drum este vectorizat greșit?</a:t>
            </a:r>
            <a:r>
              <a:rPr lang="ro-RO" sz="2200" dirty="0"/>
              <a:t/>
            </a:r>
            <a:br>
              <a:rPr lang="ro-RO" sz="2200" dirty="0"/>
            </a:br>
            <a:r>
              <a:rPr lang="ro-RO" sz="3200" dirty="0"/>
              <a:t/>
            </a:r>
            <a:br>
              <a:rPr lang="ro-RO" sz="3200" dirty="0"/>
            </a:br>
            <a:r>
              <a:rPr lang="ro-RO" sz="3200" dirty="0" smtClean="0"/>
              <a:t/>
            </a:r>
            <a:br>
              <a:rPr lang="ro-RO" sz="3200" dirty="0" smtClean="0"/>
            </a:br>
            <a:endParaRPr lang="ro-R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22" y="1420393"/>
            <a:ext cx="8229600" cy="2696378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Să îl corecteze el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Să îl aprobe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Să îl respingă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Să îl publice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439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66" y="274638"/>
            <a:ext cx="8229600" cy="683829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>   </a:t>
            </a:r>
            <a:br>
              <a:rPr lang="ro-RO" dirty="0" smtClean="0"/>
            </a:br>
            <a:r>
              <a:rPr lang="ro-RO" dirty="0"/>
              <a:t> </a:t>
            </a:r>
            <a:r>
              <a:rPr lang="ro-RO" dirty="0" smtClean="0"/>
              <a:t>  </a:t>
            </a:r>
            <a:r>
              <a:rPr lang="ro-RO" sz="2200" dirty="0" smtClean="0"/>
              <a:t>17</a:t>
            </a:r>
            <a:r>
              <a:rPr lang="ro-RO" sz="2200" dirty="0"/>
              <a:t>. Ce verifică Supervizorul la numerele administrative?</a:t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707" y="1170542"/>
            <a:ext cx="6747831" cy="2068417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Doar numărul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B. Doar poziția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C. Poziția, documentul legal și unicitatea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Doar documentul legal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681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39" y="198302"/>
            <a:ext cx="7755875" cy="885291"/>
          </a:xfrm>
        </p:spPr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sz="2200" dirty="0" smtClean="0"/>
              <a:t>18</a:t>
            </a:r>
            <a:r>
              <a:rPr lang="ro-RO" sz="2200" dirty="0"/>
              <a:t>. Ce status are o acțiune înainte de aprobare?</a:t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739" y="1274419"/>
            <a:ext cx="6274106" cy="2321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Publicată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În lucru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Anulată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Ștearsă</a:t>
            </a: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3598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>   </a:t>
            </a:r>
            <a:br>
              <a:rPr lang="ro-RO" dirty="0" smtClean="0"/>
            </a:br>
            <a:r>
              <a:rPr lang="ro-RO" sz="2200" dirty="0" smtClean="0"/>
              <a:t>19</a:t>
            </a:r>
            <a:r>
              <a:rPr lang="ro-RO" sz="2200" dirty="0"/>
              <a:t>. Ce trebuie să facă Supervizorul când respinge o acțiune?</a:t>
            </a:r>
            <a:br>
              <a:rPr lang="ro-RO" sz="2200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57" y="1093425"/>
            <a:ext cx="6560544" cy="2916716"/>
          </a:xfrm>
        </p:spPr>
        <p:txBody>
          <a:bodyPr/>
          <a:lstStyle/>
          <a:p>
            <a:pPr marL="0" indent="0">
              <a:buNone/>
            </a:pPr>
            <a:r>
              <a:rPr lang="ro-RO" sz="1600" dirty="0" smtClean="0">
                <a:hlinkClick r:id="rId2" action="ppaction://hlinksldjump"/>
              </a:rPr>
              <a:t>A</a:t>
            </a:r>
            <a:r>
              <a:rPr lang="ro-RO" sz="1600" dirty="0">
                <a:hlinkClick r:id="rId2" action="ppaction://hlinksldjump"/>
              </a:rPr>
              <a:t>. Nimic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3" action="ppaction://hlinksldjump"/>
              </a:rPr>
              <a:t>B. Să adauge un motiv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C. Să o publice </a:t>
            </a:r>
            <a:endParaRPr lang="ro-RO" sz="1600" dirty="0"/>
          </a:p>
          <a:p>
            <a:pPr marL="0" indent="0">
              <a:buNone/>
            </a:pPr>
            <a:r>
              <a:rPr lang="ro-RO" sz="1600" dirty="0">
                <a:hlinkClick r:id="rId2" action="ppaction://hlinksldjump"/>
              </a:rPr>
              <a:t>D. Să o șteargă</a:t>
            </a:r>
            <a:endParaRPr lang="ro-RO" sz="16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225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NNS Professional">
      <a:dk1>
        <a:srgbClr val="1A2B4A"/>
      </a:dk1>
      <a:lt1>
        <a:srgbClr val="FFFFFF"/>
      </a:lt1>
      <a:dk2>
        <a:srgbClr val="1A2B4A"/>
      </a:dk2>
      <a:lt2>
        <a:srgbClr val="F0F4F8"/>
      </a:lt2>
      <a:accent1>
        <a:srgbClr val="0066CC"/>
      </a:accent1>
      <a:accent2>
        <a:srgbClr val="00A896"/>
      </a:accent2>
      <a:accent3>
        <a:srgbClr val="2ECC71"/>
      </a:accent3>
      <a:accent4>
        <a:srgbClr val="F39C12"/>
      </a:accent4>
      <a:accent5>
        <a:srgbClr val="3498DB"/>
      </a:accent5>
      <a:accent6>
        <a:srgbClr val="E74C3C"/>
      </a:accent6>
      <a:hlink>
        <a:srgbClr val="0066CC"/>
      </a:hlink>
      <a:folHlink>
        <a:srgbClr val="004499"/>
      </a:folHlink>
    </a:clrScheme>
    <a:fontScheme name="RENNS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1156</TotalTime>
  <Words>3016</Words>
  <Application>Microsoft Office PowerPoint</Application>
  <PresentationFormat>On-screen Show (4:3)</PresentationFormat>
  <Paragraphs>578</Paragraphs>
  <Slides>108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Calibri</vt:lpstr>
      <vt:lpstr>Calibri Light</vt:lpstr>
      <vt:lpstr>Times New Roman</vt:lpstr>
      <vt:lpstr>Trebuchet MS</vt:lpstr>
      <vt:lpstr>Office Theme</vt:lpstr>
      <vt:lpstr>Registrul Electronic Național al  Nomenclaturii Stradale</vt:lpstr>
      <vt:lpstr>Ce este RENNS?</vt:lpstr>
      <vt:lpstr>Obiectivele sesiunii </vt:lpstr>
      <vt:lpstr>Ce vom parcurge în această sesiune </vt:lpstr>
      <vt:lpstr>Portal-uri RENNS</vt:lpstr>
      <vt:lpstr>Roluri RENNS</vt:lpstr>
      <vt:lpstr>Rolul Referentului în RENNS</vt:lpstr>
      <vt:lpstr>  Ce face concret un Referent?   </vt:lpstr>
      <vt:lpstr> Ce NU poate face un Referent? </vt:lpstr>
      <vt:lpstr> Rolul Supervizorului în RENNS </vt:lpstr>
      <vt:lpstr>Ce face concret un Supervizor? </vt:lpstr>
      <vt:lpstr>Ce NU poate face un Supervizor?</vt:lpstr>
      <vt:lpstr>Diferențe între roluri</vt:lpstr>
      <vt:lpstr>Analogie roluri</vt:lpstr>
      <vt:lpstr>Utilizator cu rol dublu</vt:lpstr>
      <vt:lpstr>Referent vs. Supervizor vs. Rol dublu</vt:lpstr>
      <vt:lpstr>  Cine înrolează utilizatorii RENNS ?   </vt:lpstr>
      <vt:lpstr>Pași înrolare  </vt:lpstr>
      <vt:lpstr>  Cerere de înrolare   </vt:lpstr>
      <vt:lpstr> Adăugare utilizator pe cerere </vt:lpstr>
      <vt:lpstr>Semnare cerere</vt:lpstr>
      <vt:lpstr>Confirma si Trimite</vt:lpstr>
      <vt:lpstr>Observații înrolare</vt:lpstr>
      <vt:lpstr>Autentificare</vt:lpstr>
      <vt:lpstr>  Fluxul de lucru  </vt:lpstr>
      <vt:lpstr>  Analogie Flux RENNS   </vt:lpstr>
      <vt:lpstr> Flux Acțiuni- stări </vt:lpstr>
      <vt:lpstr>   Etapa 1: Schiță   </vt:lpstr>
      <vt:lpstr>   Etapa 2: În lucru   </vt:lpstr>
      <vt:lpstr>  Etapa 3: Aprobat/Respins  </vt:lpstr>
      <vt:lpstr>  Etapa 4: Publicat / Anulat  </vt:lpstr>
      <vt:lpstr> Scenarii posibile </vt:lpstr>
      <vt:lpstr>  Atenționări importante  </vt:lpstr>
      <vt:lpstr>CUD și CUA</vt:lpstr>
      <vt:lpstr>Analogie CUD și CUA</vt:lpstr>
      <vt:lpstr> Ce este vectorizarea? </vt:lpstr>
      <vt:lpstr>   De ce este importantă vectorizarea?    </vt:lpstr>
      <vt:lpstr>  Moduri RENNS  </vt:lpstr>
      <vt:lpstr>  Modul Gestiune Drumuri  </vt:lpstr>
      <vt:lpstr>  Modul Gestiune Drumuri  </vt:lpstr>
      <vt:lpstr>   Exemplu: flux creare drum   </vt:lpstr>
      <vt:lpstr> Acțiuni Gestiune Drumuri </vt:lpstr>
      <vt:lpstr>  Formular drum nou  </vt:lpstr>
      <vt:lpstr> Mai multe tronsoane </vt:lpstr>
      <vt:lpstr> Drumul Vectorizat </vt:lpstr>
      <vt:lpstr>   Salvez sau trimit spre procesare   </vt:lpstr>
      <vt:lpstr> Trimite spre procesare </vt:lpstr>
      <vt:lpstr> Aprob sau Refuz </vt:lpstr>
      <vt:lpstr> Motivul respingerii </vt:lpstr>
      <vt:lpstr> Aprobă drumul </vt:lpstr>
      <vt:lpstr>Publică drumul</vt:lpstr>
      <vt:lpstr>Drum Publicat</vt:lpstr>
      <vt:lpstr>   Modul Gestiune Numere Administrative   </vt:lpstr>
      <vt:lpstr>   Modul Gestiune Numere Administrative   </vt:lpstr>
      <vt:lpstr>  Acțiuni gestionare numere administrative  </vt:lpstr>
      <vt:lpstr>  Creare numere administrative   </vt:lpstr>
      <vt:lpstr>Completare date necesare </vt:lpstr>
      <vt:lpstr> Adăugarea unui număr administrativ </vt:lpstr>
      <vt:lpstr>Trimitere spre procesare</vt:lpstr>
      <vt:lpstr>Supervizor-în lucru</vt:lpstr>
      <vt:lpstr>   Supervizor-Aprobă   </vt:lpstr>
      <vt:lpstr>Supervizor-Publică </vt:lpstr>
      <vt:lpstr>   Numar administrativ publicat   </vt:lpstr>
      <vt:lpstr>   Modul Registru   </vt:lpstr>
      <vt:lpstr>   Modul Registru   </vt:lpstr>
      <vt:lpstr> Modul Registru </vt:lpstr>
      <vt:lpstr> Modul Registru </vt:lpstr>
      <vt:lpstr>    Modul Import Date &amp; Validare   </vt:lpstr>
      <vt:lpstr>  Tipuri de fișiere acceptate la import   </vt:lpstr>
      <vt:lpstr> Exmplu fisier .json </vt:lpstr>
      <vt:lpstr>   Import Date   </vt:lpstr>
      <vt:lpstr>   Gestiune Importuri   </vt:lpstr>
      <vt:lpstr> Atenționări Import </vt:lpstr>
      <vt:lpstr>   Modul Rapoarte   </vt:lpstr>
      <vt:lpstr>Modul Rapoarte</vt:lpstr>
      <vt:lpstr> Generare rapoarte </vt:lpstr>
      <vt:lpstr>   Manuale   </vt:lpstr>
      <vt:lpstr> Greșeli Frecvente în RENNS </vt:lpstr>
      <vt:lpstr>Recomandări pentru UAT</vt:lpstr>
      <vt:lpstr> Test grilă </vt:lpstr>
      <vt:lpstr>   1. Cine poate crea o schiță de drum în RENNS?    </vt:lpstr>
      <vt:lpstr>   2. Ce rol are butonul „Salvează schița”?    </vt:lpstr>
      <vt:lpstr>   3. Ce tip de date poate introduce Referentul?    </vt:lpstr>
      <vt:lpstr>      4. Ce se întâmplă dacă Referentul trimite o schiță cu erori?                      </vt:lpstr>
      <vt:lpstr>     5. Ce trebuie să facă Referentul după vectorizarea drumului?   </vt:lpstr>
      <vt:lpstr>      6. Ce poate modifica Referentul într-o schiță respinsă?    </vt:lpstr>
      <vt:lpstr>                      7. Ce trebuie să facă Referentul înainte de trimiterea spre procesare?     </vt:lpstr>
      <vt:lpstr>       8. Ce înseamnă „tronson de drum”?    </vt:lpstr>
      <vt:lpstr>      9. Ce tip de geometrie are un număr administrativ?   </vt:lpstr>
      <vt:lpstr>  10. Ce înseamnă vectorizarea unui drum?  </vt:lpstr>
      <vt:lpstr>        11. Care este responsabilitatea principală a Supervizorului?    </vt:lpstr>
      <vt:lpstr> 12. Ce acțiune NU poate face Supervizorul? </vt:lpstr>
      <vt:lpstr> 13. Cine poate publica o acțiune de tip drum sau număr administrativ?     </vt:lpstr>
      <vt:lpstr>                14. Ce se întâmplă dacă Supervizorul nu publică manual o acțiune aprobată?    </vt:lpstr>
      <vt:lpstr>    15. Ce trebuie să verifice Supervizorul înainte de aprobare?                     </vt:lpstr>
      <vt:lpstr>         16. Ce trebuie să facă Supervizorul dacă un drum este vectorizat greșit?   </vt:lpstr>
      <vt:lpstr>         17. Ce verifică Supervizorul la numerele administrative?   </vt:lpstr>
      <vt:lpstr>   18. Ce status are o acțiune înainte de aprobare?   </vt:lpstr>
      <vt:lpstr>      19. Ce trebuie să facă Supervizorul când respinge o acțiune?   </vt:lpstr>
      <vt:lpstr>     20. Ce status poate urma după „Respins”?   </vt:lpstr>
      <vt:lpstr>             21. Cine poate reinițializa o acțiune respinsă? </vt:lpstr>
      <vt:lpstr>22. Cine generează CUD și CUA? </vt:lpstr>
      <vt:lpstr>                             23. Cine poate modifica o acțiune aflată în starea „Aprobat”? </vt:lpstr>
      <vt:lpstr>24. Importul de date este recomandat pentru: </vt:lpstr>
      <vt:lpstr>25. Ce se întâmplă cu o acțiune după ce Supervizorul o reinițializează? </vt:lpstr>
      <vt:lpstr>PowerPoint Presentation</vt:lpstr>
      <vt:lpstr>PowerPoint Presentation</vt:lpstr>
      <vt:lpstr> Va multumim pentru participare!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RENNS  –Registrul Electronic Național de Nomenclatură Stradală</dc:title>
  <dc:subject/>
  <dc:creator/>
  <cp:keywords/>
  <dc:description>generated using python-pptx</dc:description>
  <cp:lastModifiedBy>Ovidiu STAICU</cp:lastModifiedBy>
  <cp:revision>88</cp:revision>
  <dcterms:created xsi:type="dcterms:W3CDTF">2013-01-27T09:14:16Z</dcterms:created>
  <dcterms:modified xsi:type="dcterms:W3CDTF">2026-04-21T12:25:03Z</dcterms:modified>
  <cp:category/>
</cp:coreProperties>
</file>